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7"/>
  </p:notesMasterIdLst>
  <p:sldIdLst>
    <p:sldId id="256" r:id="rId5"/>
    <p:sldId id="329" r:id="rId6"/>
    <p:sldId id="297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4" r:id="rId28"/>
    <p:sldId id="349" r:id="rId29"/>
    <p:sldId id="355" r:id="rId30"/>
    <p:sldId id="350" r:id="rId31"/>
    <p:sldId id="351" r:id="rId32"/>
    <p:sldId id="352" r:id="rId33"/>
    <p:sldId id="283" r:id="rId34"/>
    <p:sldId id="353" r:id="rId35"/>
    <p:sldId id="326" r:id="rId3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8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48DCD8-B91A-4A7C-920D-29D37400C424}" v="77" dt="2025-09-02T16:21:52.00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642D6EF3-32AC-400D-B5C5-E400ACB83519}"/>
    <pc:docChg chg="undo custSel addSld modSld sldOrd">
      <pc:chgData name="Anna Steinbauer" userId="aa9e69c0-640f-4dee-88df-45dd0169f62d" providerId="ADAL" clId="{642D6EF3-32AC-400D-B5C5-E400ACB83519}" dt="2025-07-30T09:16:10.625" v="1027" actId="13926"/>
      <pc:docMkLst>
        <pc:docMk/>
      </pc:docMkLst>
      <pc:sldChg chg="delSp modSp">
        <pc:chgData name="Anna Steinbauer" userId="aa9e69c0-640f-4dee-88df-45dd0169f62d" providerId="ADAL" clId="{642D6EF3-32AC-400D-B5C5-E400ACB83519}" dt="2025-07-30T08:40:20.831" v="655" actId="478"/>
        <pc:sldMkLst>
          <pc:docMk/>
          <pc:sldMk cId="135668739" sldId="297"/>
        </pc:sldMkLst>
      </pc:sldChg>
      <pc:sldChg chg="modSp">
        <pc:chgData name="Anna Steinbauer" userId="aa9e69c0-640f-4dee-88df-45dd0169f62d" providerId="ADAL" clId="{642D6EF3-32AC-400D-B5C5-E400ACB83519}" dt="2025-07-30T08:40:40.055" v="666" actId="20577"/>
        <pc:sldMkLst>
          <pc:docMk/>
          <pc:sldMk cId="3920099428" sldId="328"/>
        </pc:sldMkLst>
      </pc:sldChg>
      <pc:sldChg chg="modSp">
        <pc:chgData name="Anna Steinbauer" userId="aa9e69c0-640f-4dee-88df-45dd0169f62d" providerId="ADAL" clId="{642D6EF3-32AC-400D-B5C5-E400ACB83519}" dt="2025-07-30T04:53:43.794" v="7" actId="1076"/>
        <pc:sldMkLst>
          <pc:docMk/>
          <pc:sldMk cId="2189780149" sldId="334"/>
        </pc:sldMkLst>
      </pc:sldChg>
      <pc:sldChg chg="modSp">
        <pc:chgData name="Anna Steinbauer" userId="aa9e69c0-640f-4dee-88df-45dd0169f62d" providerId="ADAL" clId="{642D6EF3-32AC-400D-B5C5-E400ACB83519}" dt="2025-07-30T08:40:59.789" v="669" actId="20577"/>
        <pc:sldMkLst>
          <pc:docMk/>
          <pc:sldMk cId="2529500500" sldId="337"/>
        </pc:sldMkLst>
      </pc:sldChg>
      <pc:sldChg chg="modSp">
        <pc:chgData name="Anna Steinbauer" userId="aa9e69c0-640f-4dee-88df-45dd0169f62d" providerId="ADAL" clId="{642D6EF3-32AC-400D-B5C5-E400ACB83519}" dt="2025-07-30T08:42:20.772" v="670" actId="13926"/>
        <pc:sldMkLst>
          <pc:docMk/>
          <pc:sldMk cId="1607355261" sldId="338"/>
        </pc:sldMkLst>
      </pc:sldChg>
      <pc:sldChg chg="modSp">
        <pc:chgData name="Anna Steinbauer" userId="aa9e69c0-640f-4dee-88df-45dd0169f62d" providerId="ADAL" clId="{642D6EF3-32AC-400D-B5C5-E400ACB83519}" dt="2025-07-30T08:42:23.564" v="671" actId="13926"/>
        <pc:sldMkLst>
          <pc:docMk/>
          <pc:sldMk cId="1942101294" sldId="339"/>
        </pc:sldMkLst>
      </pc:sldChg>
      <pc:sldChg chg="modSp">
        <pc:chgData name="Anna Steinbauer" userId="aa9e69c0-640f-4dee-88df-45dd0169f62d" providerId="ADAL" clId="{642D6EF3-32AC-400D-B5C5-E400ACB83519}" dt="2025-07-30T08:46:10.865" v="981" actId="13926"/>
        <pc:sldMkLst>
          <pc:docMk/>
          <pc:sldMk cId="114571325" sldId="340"/>
        </pc:sldMkLst>
      </pc:sldChg>
      <pc:sldChg chg="modSp">
        <pc:chgData name="Anna Steinbauer" userId="aa9e69c0-640f-4dee-88df-45dd0169f62d" providerId="ADAL" clId="{642D6EF3-32AC-400D-B5C5-E400ACB83519}" dt="2025-07-30T08:46:07.024" v="980" actId="13926"/>
        <pc:sldMkLst>
          <pc:docMk/>
          <pc:sldMk cId="2626281378" sldId="341"/>
        </pc:sldMkLst>
      </pc:sldChg>
      <pc:sldChg chg="modSp">
        <pc:chgData name="Anna Steinbauer" userId="aa9e69c0-640f-4dee-88df-45dd0169f62d" providerId="ADAL" clId="{642D6EF3-32AC-400D-B5C5-E400ACB83519}" dt="2025-07-30T08:46:03.769" v="979" actId="13926"/>
        <pc:sldMkLst>
          <pc:docMk/>
          <pc:sldMk cId="1265251716" sldId="342"/>
        </pc:sldMkLst>
      </pc:sldChg>
      <pc:sldChg chg="modSp">
        <pc:chgData name="Anna Steinbauer" userId="aa9e69c0-640f-4dee-88df-45dd0169f62d" providerId="ADAL" clId="{642D6EF3-32AC-400D-B5C5-E400ACB83519}" dt="2025-07-30T08:46:01.263" v="978" actId="13926"/>
        <pc:sldMkLst>
          <pc:docMk/>
          <pc:sldMk cId="3335539696" sldId="343"/>
        </pc:sldMkLst>
      </pc:sldChg>
      <pc:sldChg chg="modSp">
        <pc:chgData name="Anna Steinbauer" userId="aa9e69c0-640f-4dee-88df-45dd0169f62d" providerId="ADAL" clId="{642D6EF3-32AC-400D-B5C5-E400ACB83519}" dt="2025-07-30T08:46:20.225" v="983" actId="1076"/>
        <pc:sldMkLst>
          <pc:docMk/>
          <pc:sldMk cId="3150547552" sldId="344"/>
        </pc:sldMkLst>
      </pc:sldChg>
      <pc:sldChg chg="modSp">
        <pc:chgData name="Anna Steinbauer" userId="aa9e69c0-640f-4dee-88df-45dd0169f62d" providerId="ADAL" clId="{642D6EF3-32AC-400D-B5C5-E400ACB83519}" dt="2025-07-30T08:46:14.094" v="982" actId="13926"/>
        <pc:sldMkLst>
          <pc:docMk/>
          <pc:sldMk cId="3749628240" sldId="345"/>
        </pc:sldMkLst>
      </pc:sldChg>
      <pc:sldChg chg="modSp">
        <pc:chgData name="Anna Steinbauer" userId="aa9e69c0-640f-4dee-88df-45dd0169f62d" providerId="ADAL" clId="{642D6EF3-32AC-400D-B5C5-E400ACB83519}" dt="2025-07-30T08:46:52.100" v="988" actId="6549"/>
        <pc:sldMkLst>
          <pc:docMk/>
          <pc:sldMk cId="260495905" sldId="347"/>
        </pc:sldMkLst>
      </pc:sldChg>
      <pc:sldChg chg="addSp delSp modSp">
        <pc:chgData name="Anna Steinbauer" userId="aa9e69c0-640f-4dee-88df-45dd0169f62d" providerId="ADAL" clId="{642D6EF3-32AC-400D-B5C5-E400ACB83519}" dt="2025-07-30T08:47:39.740" v="996" actId="1076"/>
        <pc:sldMkLst>
          <pc:docMk/>
          <pc:sldMk cId="3620492770" sldId="348"/>
        </pc:sldMkLst>
      </pc:sldChg>
      <pc:sldChg chg="modSp">
        <pc:chgData name="Anna Steinbauer" userId="aa9e69c0-640f-4dee-88df-45dd0169f62d" providerId="ADAL" clId="{642D6EF3-32AC-400D-B5C5-E400ACB83519}" dt="2025-07-30T08:40:16.520" v="654" actId="20577"/>
        <pc:sldMkLst>
          <pc:docMk/>
          <pc:sldMk cId="0" sldId="353"/>
        </pc:sldMkLst>
      </pc:sldChg>
      <pc:sldChg chg="modSp add">
        <pc:chgData name="Anna Steinbauer" userId="aa9e69c0-640f-4dee-88df-45dd0169f62d" providerId="ADAL" clId="{642D6EF3-32AC-400D-B5C5-E400ACB83519}" dt="2025-07-30T05:32:17.378" v="591" actId="6549"/>
        <pc:sldMkLst>
          <pc:docMk/>
          <pc:sldMk cId="2257292692" sldId="354"/>
        </pc:sldMkLst>
      </pc:sldChg>
      <pc:sldChg chg="modSp add ord">
        <pc:chgData name="Anna Steinbauer" userId="aa9e69c0-640f-4dee-88df-45dd0169f62d" providerId="ADAL" clId="{642D6EF3-32AC-400D-B5C5-E400ACB83519}" dt="2025-07-30T09:16:10.625" v="1027" actId="13926"/>
        <pc:sldMkLst>
          <pc:docMk/>
          <pc:sldMk cId="2863367459" sldId="355"/>
        </pc:sldMkLst>
      </pc:sldChg>
    </pc:docChg>
  </pc:docChgLst>
  <pc:docChgLst>
    <pc:chgData name="Anna Steinbauer" userId="aa9e69c0-640f-4dee-88df-45dd0169f62d" providerId="ADAL" clId="{6804E88B-CD92-4EAD-A8F7-93D3EAA2212D}"/>
    <pc:docChg chg="undo custSel modSld">
      <pc:chgData name="Anna Steinbauer" userId="aa9e69c0-640f-4dee-88df-45dd0169f62d" providerId="ADAL" clId="{6804E88B-CD92-4EAD-A8F7-93D3EAA2212D}" dt="2025-09-02T16:22:06.287" v="2309" actId="20577"/>
      <pc:docMkLst>
        <pc:docMk/>
      </pc:docMkLst>
      <pc:sldChg chg="modSp mod">
        <pc:chgData name="Anna Steinbauer" userId="aa9e69c0-640f-4dee-88df-45dd0169f62d" providerId="ADAL" clId="{6804E88B-CD92-4EAD-A8F7-93D3EAA2212D}" dt="2025-09-02T14:38:13.960" v="55" actId="6549"/>
        <pc:sldMkLst>
          <pc:docMk/>
          <pc:sldMk cId="3920099428" sldId="328"/>
        </pc:sldMkLst>
        <pc:spChg chg="mod">
          <ac:chgData name="Anna Steinbauer" userId="aa9e69c0-640f-4dee-88df-45dd0169f62d" providerId="ADAL" clId="{6804E88B-CD92-4EAD-A8F7-93D3EAA2212D}" dt="2025-09-02T14:38:13.960" v="55" actId="6549"/>
          <ac:spMkLst>
            <pc:docMk/>
            <pc:sldMk cId="3920099428" sldId="328"/>
            <ac:spMk id="3" creationId="{E1E19B43-A466-AE73-A564-E23D56A13F52}"/>
          </ac:spMkLst>
        </pc:spChg>
      </pc:sldChg>
      <pc:sldChg chg="addSp delSp modSp mod">
        <pc:chgData name="Anna Steinbauer" userId="aa9e69c0-640f-4dee-88df-45dd0169f62d" providerId="ADAL" clId="{6804E88B-CD92-4EAD-A8F7-93D3EAA2212D}" dt="2025-09-02T16:10:16.335" v="1951" actId="14734"/>
        <pc:sldMkLst>
          <pc:docMk/>
          <pc:sldMk cId="3138512759" sldId="333"/>
        </pc:sldMkLst>
        <pc:spChg chg="mod">
          <ac:chgData name="Anna Steinbauer" userId="aa9e69c0-640f-4dee-88df-45dd0169f62d" providerId="ADAL" clId="{6804E88B-CD92-4EAD-A8F7-93D3EAA2212D}" dt="2025-09-02T16:09:21.554" v="1932" actId="14100"/>
          <ac:spMkLst>
            <pc:docMk/>
            <pc:sldMk cId="3138512759" sldId="333"/>
            <ac:spMk id="10" creationId="{A10FC382-5B40-90A6-4D57-FF4D72E79D12}"/>
          </ac:spMkLst>
        </pc:spChg>
        <pc:graphicFrameChg chg="add mod modGraphic">
          <ac:chgData name="Anna Steinbauer" userId="aa9e69c0-640f-4dee-88df-45dd0169f62d" providerId="ADAL" clId="{6804E88B-CD92-4EAD-A8F7-93D3EAA2212D}" dt="2025-09-02T16:10:16.335" v="1951" actId="14734"/>
          <ac:graphicFrameMkLst>
            <pc:docMk/>
            <pc:sldMk cId="3138512759" sldId="333"/>
            <ac:graphicFrameMk id="4" creationId="{9BA2B711-2BB3-8D59-6475-04517E63E877}"/>
          </ac:graphicFrameMkLst>
        </pc:graphicFrameChg>
        <pc:graphicFrameChg chg="del modGraphic">
          <ac:chgData name="Anna Steinbauer" userId="aa9e69c0-640f-4dee-88df-45dd0169f62d" providerId="ADAL" clId="{6804E88B-CD92-4EAD-A8F7-93D3EAA2212D}" dt="2025-09-02T16:08:12.011" v="1914" actId="478"/>
          <ac:graphicFrameMkLst>
            <pc:docMk/>
            <pc:sldMk cId="3138512759" sldId="333"/>
            <ac:graphicFrameMk id="8" creationId="{B5AEFB2B-A11C-711A-6C03-C68972B7C48A}"/>
          </ac:graphicFrameMkLst>
        </pc:graphicFrameChg>
      </pc:sldChg>
      <pc:sldChg chg="addSp delSp modSp mod">
        <pc:chgData name="Anna Steinbauer" userId="aa9e69c0-640f-4dee-88df-45dd0169f62d" providerId="ADAL" clId="{6804E88B-CD92-4EAD-A8F7-93D3EAA2212D}" dt="2025-09-02T16:15:46.296" v="2112" actId="2084"/>
        <pc:sldMkLst>
          <pc:docMk/>
          <pc:sldMk cId="2189780149" sldId="334"/>
        </pc:sldMkLst>
        <pc:spChg chg="mod">
          <ac:chgData name="Anna Steinbauer" userId="aa9e69c0-640f-4dee-88df-45dd0169f62d" providerId="ADAL" clId="{6804E88B-CD92-4EAD-A8F7-93D3EAA2212D}" dt="2025-09-02T16:13:50.207" v="2086" actId="20577"/>
          <ac:spMkLst>
            <pc:docMk/>
            <pc:sldMk cId="2189780149" sldId="334"/>
            <ac:spMk id="4" creationId="{A1F01309-859A-94E0-CE13-41092E673A5B}"/>
          </ac:spMkLst>
        </pc:spChg>
        <pc:graphicFrameChg chg="add mod modGraphic">
          <ac:chgData name="Anna Steinbauer" userId="aa9e69c0-640f-4dee-88df-45dd0169f62d" providerId="ADAL" clId="{6804E88B-CD92-4EAD-A8F7-93D3EAA2212D}" dt="2025-09-02T16:15:46.296" v="2112" actId="2084"/>
          <ac:graphicFrameMkLst>
            <pc:docMk/>
            <pc:sldMk cId="2189780149" sldId="334"/>
            <ac:graphicFrameMk id="3" creationId="{1A7C020E-F253-EEDB-D0A8-6D150AA2CA9D}"/>
          </ac:graphicFrameMkLst>
        </pc:graphicFrameChg>
        <pc:graphicFrameChg chg="del">
          <ac:chgData name="Anna Steinbauer" userId="aa9e69c0-640f-4dee-88df-45dd0169f62d" providerId="ADAL" clId="{6804E88B-CD92-4EAD-A8F7-93D3EAA2212D}" dt="2025-09-02T16:10:26.595" v="1953" actId="478"/>
          <ac:graphicFrameMkLst>
            <pc:docMk/>
            <pc:sldMk cId="2189780149" sldId="334"/>
            <ac:graphicFrameMk id="8" creationId="{B5AEFB2B-A11C-711A-6C03-C68972B7C48A}"/>
          </ac:graphicFrameMkLst>
        </pc:graphicFrameChg>
      </pc:sldChg>
      <pc:sldChg chg="modSp mod">
        <pc:chgData name="Anna Steinbauer" userId="aa9e69c0-640f-4dee-88df-45dd0169f62d" providerId="ADAL" clId="{6804E88B-CD92-4EAD-A8F7-93D3EAA2212D}" dt="2025-09-02T16:16:17.371" v="2120" actId="1076"/>
        <pc:sldMkLst>
          <pc:docMk/>
          <pc:sldMk cId="1887463774" sldId="335"/>
        </pc:sldMkLst>
        <pc:spChg chg="mod">
          <ac:chgData name="Anna Steinbauer" userId="aa9e69c0-640f-4dee-88df-45dd0169f62d" providerId="ADAL" clId="{6804E88B-CD92-4EAD-A8F7-93D3EAA2212D}" dt="2025-09-02T16:15:51.421" v="2113" actId="20577"/>
          <ac:spMkLst>
            <pc:docMk/>
            <pc:sldMk cId="1887463774" sldId="335"/>
            <ac:spMk id="3" creationId="{E2918460-3B13-5229-6453-F55D3123474D}"/>
          </ac:spMkLst>
        </pc:spChg>
        <pc:graphicFrameChg chg="mod modGraphic">
          <ac:chgData name="Anna Steinbauer" userId="aa9e69c0-640f-4dee-88df-45dd0169f62d" providerId="ADAL" clId="{6804E88B-CD92-4EAD-A8F7-93D3EAA2212D}" dt="2025-09-02T16:16:17.371" v="2120" actId="1076"/>
          <ac:graphicFrameMkLst>
            <pc:docMk/>
            <pc:sldMk cId="1887463774" sldId="335"/>
            <ac:graphicFrameMk id="8" creationId="{B5AEFB2B-A11C-711A-6C03-C68972B7C48A}"/>
          </ac:graphicFrameMkLst>
        </pc:graphicFrameChg>
      </pc:sldChg>
      <pc:sldChg chg="modSp mod">
        <pc:chgData name="Anna Steinbauer" userId="aa9e69c0-640f-4dee-88df-45dd0169f62d" providerId="ADAL" clId="{6804E88B-CD92-4EAD-A8F7-93D3EAA2212D}" dt="2025-09-02T15:01:51.054" v="163" actId="14100"/>
        <pc:sldMkLst>
          <pc:docMk/>
          <pc:sldMk cId="2529500500" sldId="337"/>
        </pc:sldMkLst>
        <pc:spChg chg="mod">
          <ac:chgData name="Anna Steinbauer" userId="aa9e69c0-640f-4dee-88df-45dd0169f62d" providerId="ADAL" clId="{6804E88B-CD92-4EAD-A8F7-93D3EAA2212D}" dt="2025-09-02T15:01:51.054" v="163" actId="14100"/>
          <ac:spMkLst>
            <pc:docMk/>
            <pc:sldMk cId="2529500500" sldId="337"/>
            <ac:spMk id="3" creationId="{208E7362-6236-1C9A-05DE-23413B285B57}"/>
          </ac:spMkLst>
        </pc:spChg>
      </pc:sldChg>
      <pc:sldChg chg="modSp mod">
        <pc:chgData name="Anna Steinbauer" userId="aa9e69c0-640f-4dee-88df-45dd0169f62d" providerId="ADAL" clId="{6804E88B-CD92-4EAD-A8F7-93D3EAA2212D}" dt="2025-09-02T16:17:19.449" v="2159" actId="1076"/>
        <pc:sldMkLst>
          <pc:docMk/>
          <pc:sldMk cId="114571325" sldId="340"/>
        </pc:sldMkLst>
        <pc:spChg chg="mod">
          <ac:chgData name="Anna Steinbauer" userId="aa9e69c0-640f-4dee-88df-45dd0169f62d" providerId="ADAL" clId="{6804E88B-CD92-4EAD-A8F7-93D3EAA2212D}" dt="2025-09-02T16:17:19.449" v="2159" actId="1076"/>
          <ac:spMkLst>
            <pc:docMk/>
            <pc:sldMk cId="114571325" sldId="340"/>
            <ac:spMk id="4" creationId="{D28E6379-4352-9E37-DA22-47DEAE4E0929}"/>
          </ac:spMkLst>
        </pc:spChg>
      </pc:sldChg>
      <pc:sldChg chg="modSp mod">
        <pc:chgData name="Anna Steinbauer" userId="aa9e69c0-640f-4dee-88df-45dd0169f62d" providerId="ADAL" clId="{6804E88B-CD92-4EAD-A8F7-93D3EAA2212D}" dt="2025-09-02T14:57:07.455" v="98" actId="113"/>
        <pc:sldMkLst>
          <pc:docMk/>
          <pc:sldMk cId="2626281378" sldId="341"/>
        </pc:sldMkLst>
        <pc:spChg chg="mod">
          <ac:chgData name="Anna Steinbauer" userId="aa9e69c0-640f-4dee-88df-45dd0169f62d" providerId="ADAL" clId="{6804E88B-CD92-4EAD-A8F7-93D3EAA2212D}" dt="2025-09-02T14:57:07.455" v="98" actId="113"/>
          <ac:spMkLst>
            <pc:docMk/>
            <pc:sldMk cId="2626281378" sldId="341"/>
            <ac:spMk id="4" creationId="{D28E6379-4352-9E37-DA22-47DEAE4E0929}"/>
          </ac:spMkLst>
        </pc:spChg>
      </pc:sldChg>
      <pc:sldChg chg="modSp mod">
        <pc:chgData name="Anna Steinbauer" userId="aa9e69c0-640f-4dee-88df-45dd0169f62d" providerId="ADAL" clId="{6804E88B-CD92-4EAD-A8F7-93D3EAA2212D}" dt="2025-09-02T16:18:07.926" v="2160" actId="20577"/>
        <pc:sldMkLst>
          <pc:docMk/>
          <pc:sldMk cId="1265251716" sldId="342"/>
        </pc:sldMkLst>
        <pc:spChg chg="mod">
          <ac:chgData name="Anna Steinbauer" userId="aa9e69c0-640f-4dee-88df-45dd0169f62d" providerId="ADAL" clId="{6804E88B-CD92-4EAD-A8F7-93D3EAA2212D}" dt="2025-09-02T16:18:07.926" v="2160" actId="20577"/>
          <ac:spMkLst>
            <pc:docMk/>
            <pc:sldMk cId="1265251716" sldId="342"/>
            <ac:spMk id="4" creationId="{D28E6379-4352-9E37-DA22-47DEAE4E0929}"/>
          </ac:spMkLst>
        </pc:spChg>
      </pc:sldChg>
      <pc:sldChg chg="modSp mod">
        <pc:chgData name="Anna Steinbauer" userId="aa9e69c0-640f-4dee-88df-45dd0169f62d" providerId="ADAL" clId="{6804E88B-CD92-4EAD-A8F7-93D3EAA2212D}" dt="2025-09-02T16:18:27.010" v="2166" actId="20577"/>
        <pc:sldMkLst>
          <pc:docMk/>
          <pc:sldMk cId="3335539696" sldId="343"/>
        </pc:sldMkLst>
        <pc:spChg chg="mod">
          <ac:chgData name="Anna Steinbauer" userId="aa9e69c0-640f-4dee-88df-45dd0169f62d" providerId="ADAL" clId="{6804E88B-CD92-4EAD-A8F7-93D3EAA2212D}" dt="2025-09-02T16:18:27.010" v="2166" actId="20577"/>
          <ac:spMkLst>
            <pc:docMk/>
            <pc:sldMk cId="3335539696" sldId="343"/>
            <ac:spMk id="4" creationId="{D28E6379-4352-9E37-DA22-47DEAE4E0929}"/>
          </ac:spMkLst>
        </pc:spChg>
      </pc:sldChg>
      <pc:sldChg chg="modSp mod">
        <pc:chgData name="Anna Steinbauer" userId="aa9e69c0-640f-4dee-88df-45dd0169f62d" providerId="ADAL" clId="{6804E88B-CD92-4EAD-A8F7-93D3EAA2212D}" dt="2025-09-02T16:19:00.028" v="2181" actId="20577"/>
        <pc:sldMkLst>
          <pc:docMk/>
          <pc:sldMk cId="3150547552" sldId="344"/>
        </pc:sldMkLst>
        <pc:spChg chg="mod">
          <ac:chgData name="Anna Steinbauer" userId="aa9e69c0-640f-4dee-88df-45dd0169f62d" providerId="ADAL" clId="{6804E88B-CD92-4EAD-A8F7-93D3EAA2212D}" dt="2025-09-02T16:19:00.028" v="2181" actId="20577"/>
          <ac:spMkLst>
            <pc:docMk/>
            <pc:sldMk cId="3150547552" sldId="344"/>
            <ac:spMk id="4" creationId="{D28E6379-4352-9E37-DA22-47DEAE4E0929}"/>
          </ac:spMkLst>
        </pc:spChg>
      </pc:sldChg>
      <pc:sldChg chg="modSp mod">
        <pc:chgData name="Anna Steinbauer" userId="aa9e69c0-640f-4dee-88df-45dd0169f62d" providerId="ADAL" clId="{6804E88B-CD92-4EAD-A8F7-93D3EAA2212D}" dt="2025-09-02T14:59:54.713" v="159" actId="20577"/>
        <pc:sldMkLst>
          <pc:docMk/>
          <pc:sldMk cId="3749628240" sldId="345"/>
        </pc:sldMkLst>
        <pc:spChg chg="mod">
          <ac:chgData name="Anna Steinbauer" userId="aa9e69c0-640f-4dee-88df-45dd0169f62d" providerId="ADAL" clId="{6804E88B-CD92-4EAD-A8F7-93D3EAA2212D}" dt="2025-09-02T14:59:54.713" v="159" actId="20577"/>
          <ac:spMkLst>
            <pc:docMk/>
            <pc:sldMk cId="3749628240" sldId="345"/>
            <ac:spMk id="4" creationId="{D28E6379-4352-9E37-DA22-47DEAE4E0929}"/>
          </ac:spMkLst>
        </pc:spChg>
      </pc:sldChg>
      <pc:sldChg chg="modSp mod">
        <pc:chgData name="Anna Steinbauer" userId="aa9e69c0-640f-4dee-88df-45dd0169f62d" providerId="ADAL" clId="{6804E88B-CD92-4EAD-A8F7-93D3EAA2212D}" dt="2025-09-02T16:19:40.905" v="2185" actId="20577"/>
        <pc:sldMkLst>
          <pc:docMk/>
          <pc:sldMk cId="0" sldId="346"/>
        </pc:sldMkLst>
        <pc:spChg chg="mod">
          <ac:chgData name="Anna Steinbauer" userId="aa9e69c0-640f-4dee-88df-45dd0169f62d" providerId="ADAL" clId="{6804E88B-CD92-4EAD-A8F7-93D3EAA2212D}" dt="2025-09-02T16:19:40.905" v="2185" actId="20577"/>
          <ac:spMkLst>
            <pc:docMk/>
            <pc:sldMk cId="0" sldId="346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6804E88B-CD92-4EAD-A8F7-93D3EAA2212D}" dt="2025-09-02T16:21:08.870" v="2300" actId="403"/>
        <pc:sldMkLst>
          <pc:docMk/>
          <pc:sldMk cId="3620492770" sldId="348"/>
        </pc:sldMkLst>
        <pc:spChg chg="mod">
          <ac:chgData name="Anna Steinbauer" userId="aa9e69c0-640f-4dee-88df-45dd0169f62d" providerId="ADAL" clId="{6804E88B-CD92-4EAD-A8F7-93D3EAA2212D}" dt="2025-09-02T15:11:01.436" v="166" actId="1076"/>
          <ac:spMkLst>
            <pc:docMk/>
            <pc:sldMk cId="3620492770" sldId="348"/>
            <ac:spMk id="4" creationId="{075BA539-95BC-F0E4-98EE-9A4395167594}"/>
          </ac:spMkLst>
        </pc:spChg>
        <pc:spChg chg="mod">
          <ac:chgData name="Anna Steinbauer" userId="aa9e69c0-640f-4dee-88df-45dd0169f62d" providerId="ADAL" clId="{6804E88B-CD92-4EAD-A8F7-93D3EAA2212D}" dt="2025-09-02T16:21:08.870" v="2300" actId="403"/>
          <ac:spMkLst>
            <pc:docMk/>
            <pc:sldMk cId="3620492770" sldId="348"/>
            <ac:spMk id="6" creationId="{BA05AFA1-5FCF-598F-7F07-B0372D8A55AE}"/>
          </ac:spMkLst>
        </pc:spChg>
        <pc:picChg chg="mod">
          <ac:chgData name="Anna Steinbauer" userId="aa9e69c0-640f-4dee-88df-45dd0169f62d" providerId="ADAL" clId="{6804E88B-CD92-4EAD-A8F7-93D3EAA2212D}" dt="2025-09-02T15:12:26.434" v="182" actId="1076"/>
          <ac:picMkLst>
            <pc:docMk/>
            <pc:sldMk cId="3620492770" sldId="348"/>
            <ac:picMk id="5" creationId="{400AF047-6C2B-4961-936C-931FC86C4D81}"/>
          </ac:picMkLst>
        </pc:picChg>
        <pc:picChg chg="mod">
          <ac:chgData name="Anna Steinbauer" userId="aa9e69c0-640f-4dee-88df-45dd0169f62d" providerId="ADAL" clId="{6804E88B-CD92-4EAD-A8F7-93D3EAA2212D}" dt="2025-09-02T15:10:58.494" v="165" actId="1076"/>
          <ac:picMkLst>
            <pc:docMk/>
            <pc:sldMk cId="3620492770" sldId="348"/>
            <ac:picMk id="2050" creationId="{755B739B-076C-4214-CE40-31B90BF3334E}"/>
          </ac:picMkLst>
        </pc:picChg>
      </pc:sldChg>
      <pc:sldChg chg="modSp mod">
        <pc:chgData name="Anna Steinbauer" userId="aa9e69c0-640f-4dee-88df-45dd0169f62d" providerId="ADAL" clId="{6804E88B-CD92-4EAD-A8F7-93D3EAA2212D}" dt="2025-09-02T16:22:06.287" v="2309" actId="20577"/>
        <pc:sldMkLst>
          <pc:docMk/>
          <pc:sldMk cId="2323499850" sldId="350"/>
        </pc:sldMkLst>
        <pc:spChg chg="mod">
          <ac:chgData name="Anna Steinbauer" userId="aa9e69c0-640f-4dee-88df-45dd0169f62d" providerId="ADAL" clId="{6804E88B-CD92-4EAD-A8F7-93D3EAA2212D}" dt="2025-09-02T12:50:09.271" v="54" actId="20577"/>
          <ac:spMkLst>
            <pc:docMk/>
            <pc:sldMk cId="2323499850" sldId="350"/>
            <ac:spMk id="2" creationId="{1E76E190-08F4-96A7-32CF-CCAD7FEB3410}"/>
          </ac:spMkLst>
        </pc:spChg>
        <pc:graphicFrameChg chg="modGraphic">
          <ac:chgData name="Anna Steinbauer" userId="aa9e69c0-640f-4dee-88df-45dd0169f62d" providerId="ADAL" clId="{6804E88B-CD92-4EAD-A8F7-93D3EAA2212D}" dt="2025-09-02T16:22:06.287" v="2309" actId="20577"/>
          <ac:graphicFrameMkLst>
            <pc:docMk/>
            <pc:sldMk cId="2323499850" sldId="350"/>
            <ac:graphicFrameMk id="5" creationId="{1DD5DE6A-A7CA-AA44-CF3F-373840A936EF}"/>
          </ac:graphicFrameMkLst>
        </pc:graphicFrameChg>
      </pc:sldChg>
      <pc:sldChg chg="addSp delSp modSp mod modAnim">
        <pc:chgData name="Anna Steinbauer" userId="aa9e69c0-640f-4dee-88df-45dd0169f62d" providerId="ADAL" clId="{6804E88B-CD92-4EAD-A8F7-93D3EAA2212D}" dt="2025-09-02T16:21:52.002" v="2304"/>
        <pc:sldMkLst>
          <pc:docMk/>
          <pc:sldMk cId="2863367459" sldId="355"/>
        </pc:sldMkLst>
        <pc:spChg chg="mod">
          <ac:chgData name="Anna Steinbauer" userId="aa9e69c0-640f-4dee-88df-45dd0169f62d" providerId="ADAL" clId="{6804E88B-CD92-4EAD-A8F7-93D3EAA2212D}" dt="2025-09-02T15:37:27.391" v="194" actId="20577"/>
          <ac:spMkLst>
            <pc:docMk/>
            <pc:sldMk cId="2863367459" sldId="355"/>
            <ac:spMk id="2" creationId="{FAD9C000-C004-4150-878E-4C5E39202C27}"/>
          </ac:spMkLst>
        </pc:spChg>
        <pc:spChg chg="mod">
          <ac:chgData name="Anna Steinbauer" userId="aa9e69c0-640f-4dee-88df-45dd0169f62d" providerId="ADAL" clId="{6804E88B-CD92-4EAD-A8F7-93D3EAA2212D}" dt="2025-09-02T16:21:36.128" v="2301" actId="1076"/>
          <ac:spMkLst>
            <pc:docMk/>
            <pc:sldMk cId="2863367459" sldId="355"/>
            <ac:spMk id="3" creationId="{6AF633E5-9AA7-46C1-9B13-5D6CD643A55E}"/>
          </ac:spMkLst>
        </pc:spChg>
        <pc:graphicFrameChg chg="add del mod modGraphic">
          <ac:chgData name="Anna Steinbauer" userId="aa9e69c0-640f-4dee-88df-45dd0169f62d" providerId="ADAL" clId="{6804E88B-CD92-4EAD-A8F7-93D3EAA2212D}" dt="2025-09-02T15:40:22.806" v="598" actId="478"/>
          <ac:graphicFrameMkLst>
            <pc:docMk/>
            <pc:sldMk cId="2863367459" sldId="355"/>
            <ac:graphicFrameMk id="4" creationId="{BA1774AF-BAE3-F70B-7A68-AE3AEBEAA700}"/>
          </ac:graphicFrameMkLst>
        </pc:graphicFrameChg>
        <pc:picChg chg="add mod">
          <ac:chgData name="Anna Steinbauer" userId="aa9e69c0-640f-4dee-88df-45dd0169f62d" providerId="ADAL" clId="{6804E88B-CD92-4EAD-A8F7-93D3EAA2212D}" dt="2025-09-02T16:21:38.314" v="2302" actId="1076"/>
          <ac:picMkLst>
            <pc:docMk/>
            <pc:sldMk cId="2863367459" sldId="355"/>
            <ac:picMk id="6" creationId="{4112C71B-4B86-62C9-4E34-57C08F903287}"/>
          </ac:picMkLst>
        </pc:picChg>
      </pc:sldChg>
    </pc:docChg>
  </pc:docChgLst>
  <pc:docChgLst>
    <pc:chgData name="Anna Steinbauer" userId="aa9e69c0-640f-4dee-88df-45dd0169f62d" providerId="ADAL" clId="{493D7E05-E291-4335-9828-B28AF0960E32}"/>
    <pc:docChg chg="undo custSel modSld">
      <pc:chgData name="Anna Steinbauer" userId="aa9e69c0-640f-4dee-88df-45dd0169f62d" providerId="ADAL" clId="{493D7E05-E291-4335-9828-B28AF0960E32}" dt="2025-07-31T12:08:20.391" v="1092" actId="1076"/>
      <pc:docMkLst>
        <pc:docMk/>
      </pc:docMkLst>
      <pc:sldChg chg="addSp delSp modSp mod">
        <pc:chgData name="Anna Steinbauer" userId="aa9e69c0-640f-4dee-88df-45dd0169f62d" providerId="ADAL" clId="{493D7E05-E291-4335-9828-B28AF0960E32}" dt="2025-07-31T12:08:20.391" v="1092" actId="1076"/>
        <pc:sldMkLst>
          <pc:docMk/>
          <pc:sldMk cId="1607355261" sldId="338"/>
        </pc:sldMkLst>
      </pc:sldChg>
      <pc:sldChg chg="addSp delSp modSp mod">
        <pc:chgData name="Anna Steinbauer" userId="aa9e69c0-640f-4dee-88df-45dd0169f62d" providerId="ADAL" clId="{493D7E05-E291-4335-9828-B28AF0960E32}" dt="2025-07-31T12:00:47.384" v="656" actId="1076"/>
        <pc:sldMkLst>
          <pc:docMk/>
          <pc:sldMk cId="1942101294" sldId="339"/>
        </pc:sldMkLst>
      </pc:sldChg>
      <pc:sldChg chg="modSp mod">
        <pc:chgData name="Anna Steinbauer" userId="aa9e69c0-640f-4dee-88df-45dd0169f62d" providerId="ADAL" clId="{493D7E05-E291-4335-9828-B28AF0960E32}" dt="2025-07-31T11:44:32.578" v="59" actId="404"/>
        <pc:sldMkLst>
          <pc:docMk/>
          <pc:sldMk cId="114571325" sldId="340"/>
        </pc:sldMkLst>
      </pc:sldChg>
      <pc:sldChg chg="addSp delSp modSp mod">
        <pc:chgData name="Anna Steinbauer" userId="aa9e69c0-640f-4dee-88df-45dd0169f62d" providerId="ADAL" clId="{493D7E05-E291-4335-9828-B28AF0960E32}" dt="2025-07-31T11:44:40.004" v="61" actId="1076"/>
        <pc:sldMkLst>
          <pc:docMk/>
          <pc:sldMk cId="2626281378" sldId="341"/>
        </pc:sldMkLst>
      </pc:sldChg>
      <pc:sldChg chg="addSp delSp modSp mod">
        <pc:chgData name="Anna Steinbauer" userId="aa9e69c0-640f-4dee-88df-45dd0169f62d" providerId="ADAL" clId="{493D7E05-E291-4335-9828-B28AF0960E32}" dt="2025-07-31T11:45:40.026" v="186" actId="1076"/>
        <pc:sldMkLst>
          <pc:docMk/>
          <pc:sldMk cId="1265251716" sldId="342"/>
        </pc:sldMkLst>
      </pc:sldChg>
      <pc:sldChg chg="addSp delSp modSp mod">
        <pc:chgData name="Anna Steinbauer" userId="aa9e69c0-640f-4dee-88df-45dd0169f62d" providerId="ADAL" clId="{493D7E05-E291-4335-9828-B28AF0960E32}" dt="2025-07-31T11:45:37.198" v="185" actId="1076"/>
        <pc:sldMkLst>
          <pc:docMk/>
          <pc:sldMk cId="3335539696" sldId="343"/>
        </pc:sldMkLst>
      </pc:sldChg>
      <pc:sldChg chg="modSp mod">
        <pc:chgData name="Anna Steinbauer" userId="aa9e69c0-640f-4dee-88df-45dd0169f62d" providerId="ADAL" clId="{493D7E05-E291-4335-9828-B28AF0960E32}" dt="2025-07-31T11:47:55.901" v="482" actId="1076"/>
        <pc:sldMkLst>
          <pc:docMk/>
          <pc:sldMk cId="3150547552" sldId="344"/>
        </pc:sldMkLst>
      </pc:sldChg>
      <pc:sldChg chg="addSp delSp modSp mod">
        <pc:chgData name="Anna Steinbauer" userId="aa9e69c0-640f-4dee-88df-45dd0169f62d" providerId="ADAL" clId="{493D7E05-E291-4335-9828-B28AF0960E32}" dt="2025-07-31T11:45:34.788" v="184" actId="1076"/>
        <pc:sldMkLst>
          <pc:docMk/>
          <pc:sldMk cId="3749628240" sldId="345"/>
        </pc:sldMkLst>
      </pc:sldChg>
      <pc:sldChg chg="modSp mod">
        <pc:chgData name="Anna Steinbauer" userId="aa9e69c0-640f-4dee-88df-45dd0169f62d" providerId="ADAL" clId="{493D7E05-E291-4335-9828-B28AF0960E32}" dt="2025-07-31T11:49:02.235" v="533" actId="1076"/>
        <pc:sldMkLst>
          <pc:docMk/>
          <pc:sldMk cId="3620492770" sldId="348"/>
        </pc:sldMkLst>
      </pc:sldChg>
    </pc:docChg>
  </pc:docChgLst>
  <pc:docChgLst>
    <pc:chgData name="Anna Steinbauer" userId="aa9e69c0-640f-4dee-88df-45dd0169f62d" providerId="ADAL" clId="{6448DCD8-B91A-4A7C-920D-29D37400C424}"/>
    <pc:docChg chg="modSld">
      <pc:chgData name="Anna Steinbauer" userId="aa9e69c0-640f-4dee-88df-45dd0169f62d" providerId="ADAL" clId="{6448DCD8-B91A-4A7C-920D-29D37400C424}" dt="2025-08-28T20:53:27.383" v="61" actId="6549"/>
      <pc:docMkLst>
        <pc:docMk/>
      </pc:docMkLst>
      <pc:sldChg chg="modSp">
        <pc:chgData name="Anna Steinbauer" userId="aa9e69c0-640f-4dee-88df-45dd0169f62d" providerId="ADAL" clId="{6448DCD8-B91A-4A7C-920D-29D37400C424}" dt="2025-08-28T20:53:27.383" v="61" actId="6549"/>
        <pc:sldMkLst>
          <pc:docMk/>
          <pc:sldMk cId="135668739" sldId="297"/>
        </pc:sldMkLst>
        <pc:spChg chg="mod">
          <ac:chgData name="Anna Steinbauer" userId="aa9e69c0-640f-4dee-88df-45dd0169f62d" providerId="ADAL" clId="{6448DCD8-B91A-4A7C-920D-29D37400C424}" dt="2025-08-28T20:53:27.383" v="61" actId="6549"/>
          <ac:spMkLst>
            <pc:docMk/>
            <pc:sldMk cId="135668739" sldId="297"/>
            <ac:spMk id="3" creationId="{953620C0-EDBC-B362-789B-778753A90ED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87901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8131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05812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87252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17622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0207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4828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9161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57827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822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5083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94490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71907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80450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5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adersnet.at/news/59452,das-sind-oesterreichs-beliebteste-slogans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hyperlink" Target="https://www.leadersnet.at/news/49911,das-sind-oesterreichs-beliebteste-slogans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www.leadersnet.at/news/82600,das-sind-die-wertvollsten-und-staerksten-marken-oesterreichs-2024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liebendruck.de/stilmittel-werbung-beispiele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liebendruck.de/stilmittel-werbung-beispiele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liebendruck.de/stilmittel-werbung-beispiele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liebendruck.de/stilmittel-werbung-beispiele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rbraucherzentrale-bawue.de/sites/default/files/2021-04/DE_StilmittelInDerWerbung_Unterrichtsmaterial_E_GYM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liebendruck.de/stilmittel-werbung-beispiele.htm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bull.com/at-de/theredbulletin/erfolgreich-einen-pitch-gewinnen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Planspiel Obstsalat:</a:t>
            </a:r>
            <a:endParaRPr dirty="0"/>
          </a:p>
          <a:p>
            <a:pPr>
              <a:defRPr sz="1300"/>
            </a:pPr>
            <a:r>
              <a:rPr lang="de-DE" dirty="0"/>
              <a:t>Von der Idee zum Startup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Kostenkalkulation III </a:t>
            </a:r>
            <a:br>
              <a:rPr lang="de-DE" dirty="0"/>
            </a:br>
            <a:r>
              <a:rPr lang="de-DE" dirty="0"/>
              <a:t>(Gewinn)</a:t>
            </a:r>
            <a:endParaRPr lang="de-AT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B5AEFB2B-A11C-711A-6C03-C68972B7C4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94857"/>
              </p:ext>
            </p:extLst>
          </p:nvPr>
        </p:nvGraphicFramePr>
        <p:xfrm>
          <a:off x="469790" y="1673806"/>
          <a:ext cx="11206263" cy="25000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7807">
                  <a:extLst>
                    <a:ext uri="{9D8B030D-6E8A-4147-A177-3AD203B41FA5}">
                      <a16:colId xmlns:a16="http://schemas.microsoft.com/office/drawing/2014/main" val="3280927004"/>
                    </a:ext>
                  </a:extLst>
                </a:gridCol>
                <a:gridCol w="2287807">
                  <a:extLst>
                    <a:ext uri="{9D8B030D-6E8A-4147-A177-3AD203B41FA5}">
                      <a16:colId xmlns:a16="http://schemas.microsoft.com/office/drawing/2014/main" val="862456239"/>
                    </a:ext>
                  </a:extLst>
                </a:gridCol>
                <a:gridCol w="1482145">
                  <a:extLst>
                    <a:ext uri="{9D8B030D-6E8A-4147-A177-3AD203B41FA5}">
                      <a16:colId xmlns:a16="http://schemas.microsoft.com/office/drawing/2014/main" val="2971029148"/>
                    </a:ext>
                  </a:extLst>
                </a:gridCol>
                <a:gridCol w="1196663">
                  <a:extLst>
                    <a:ext uri="{9D8B030D-6E8A-4147-A177-3AD203B41FA5}">
                      <a16:colId xmlns:a16="http://schemas.microsoft.com/office/drawing/2014/main" val="999504526"/>
                    </a:ext>
                  </a:extLst>
                </a:gridCol>
                <a:gridCol w="2180279">
                  <a:extLst>
                    <a:ext uri="{9D8B030D-6E8A-4147-A177-3AD203B41FA5}">
                      <a16:colId xmlns:a16="http://schemas.microsoft.com/office/drawing/2014/main" val="3087772631"/>
                    </a:ext>
                  </a:extLst>
                </a:gridCol>
                <a:gridCol w="1771562">
                  <a:extLst>
                    <a:ext uri="{9D8B030D-6E8A-4147-A177-3AD203B41FA5}">
                      <a16:colId xmlns:a16="http://schemas.microsoft.com/office/drawing/2014/main" val="1372685033"/>
                    </a:ext>
                  </a:extLst>
                </a:gridCol>
              </a:tblGrid>
              <a:tr h="696600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Obstsorte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Bio?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Gewicht in Gramm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Preis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Abzug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Kosten nach Abzug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391852"/>
                  </a:ext>
                </a:extLst>
              </a:tr>
              <a:tr h="602425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„Ja! Natürlich Bananen“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Ja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1 000 g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2,49 €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2,49 €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265157"/>
                  </a:ext>
                </a:extLst>
              </a:tr>
              <a:tr h="602425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„Wunderlinge Äpfel“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Ja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1 900 g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2,99 €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- 1 € </a:t>
                      </a:r>
                      <a:r>
                        <a:rPr lang="de-DE" sz="1400" dirty="0">
                          <a:latin typeface="Lexend" pitchFamily="2" charset="0"/>
                        </a:rPr>
                        <a:t>(Saison in Österreich)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1,99 €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100178"/>
                  </a:ext>
                </a:extLst>
              </a:tr>
              <a:tr h="523316"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latin typeface="Lexend" pitchFamily="2" charset="0"/>
                        </a:rPr>
                        <a:t>GESAMT: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2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2 900 g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4,48 €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558410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E2918460-3B13-5229-6453-F55D3123474D}"/>
              </a:ext>
            </a:extLst>
          </p:cNvPr>
          <p:cNvSpPr txBox="1"/>
          <p:nvPr/>
        </p:nvSpPr>
        <p:spPr>
          <a:xfrm>
            <a:off x="3386656" y="4429830"/>
            <a:ext cx="5541904" cy="21698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Gewinn =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	Umsatz (Einnahmen)	1*14 = 14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-	Werbung (Ausgaben)	5,00	</a:t>
            </a:r>
          </a:p>
          <a:p>
            <a:pPr marL="285750" lvl="5" indent="-285750">
              <a:lnSpc>
                <a:spcPct val="150000"/>
              </a:lnSpc>
              <a:buFontTx/>
              <a:buChar char="-"/>
            </a:pPr>
            <a:r>
              <a:rPr kumimoji="0" lang="de-AT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           Zutaten (Ausgaben)	4,48</a:t>
            </a: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de-AT" dirty="0">
                <a:latin typeface="Lexend" pitchFamily="2" charset="0"/>
              </a:rPr>
              <a:t>	</a:t>
            </a:r>
            <a:r>
              <a:rPr lang="de-AT" b="1" dirty="0">
                <a:highlight>
                  <a:srgbClr val="008000"/>
                </a:highlight>
                <a:latin typeface="Lexend" pitchFamily="2" charset="0"/>
              </a:rPr>
              <a:t>Gewinn			4,52€</a:t>
            </a:r>
            <a:endParaRPr kumimoji="0" lang="de-AT" sz="1800" b="1" i="0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highlight>
                <a:srgbClr val="008000"/>
              </a:highlight>
              <a:uFillTx/>
              <a:latin typeface="Lexend" pitchFamily="2" charset="0"/>
              <a:sym typeface="Calibri"/>
            </a:endParaRPr>
          </a:p>
        </p:txBody>
      </p:sp>
      <p:pic>
        <p:nvPicPr>
          <p:cNvPr id="4" name="Grafik 3" descr="Münzen Silhouette">
            <a:extLst>
              <a:ext uri="{FF2B5EF4-FFF2-40B4-BE49-F238E27FC236}">
                <a16:creationId xmlns:a16="http://schemas.microsoft.com/office/drawing/2014/main" id="{BE680CCB-DE7F-0EC2-67F3-934C8664D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8948" y="4526638"/>
            <a:ext cx="1404730" cy="140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6377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Unser Slogan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Präsentation nach außen </a:t>
            </a: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Die 5 „Slogan-gebote“ </a:t>
            </a:r>
            <a:endParaRPr lang="de-AT" dirty="0"/>
          </a:p>
        </p:txBody>
      </p:sp>
      <p:sp>
        <p:nvSpPr>
          <p:cNvPr id="3" name="Scrollen: vertikal 2">
            <a:extLst>
              <a:ext uri="{FF2B5EF4-FFF2-40B4-BE49-F238E27FC236}">
                <a16:creationId xmlns:a16="http://schemas.microsoft.com/office/drawing/2014/main" id="{208E7362-6236-1C9A-05DE-23413B285B57}"/>
              </a:ext>
            </a:extLst>
          </p:cNvPr>
          <p:cNvSpPr/>
          <p:nvPr/>
        </p:nvSpPr>
        <p:spPr>
          <a:xfrm>
            <a:off x="988978" y="1445312"/>
            <a:ext cx="10214043" cy="4514848"/>
          </a:xfrm>
          <a:prstGeom prst="verticalScroll">
            <a:avLst/>
          </a:prstGeom>
          <a:solidFill>
            <a:schemeClr val="accent1">
              <a:lumMod val="20000"/>
              <a:lumOff val="80000"/>
              <a:alpha val="58000"/>
            </a:schemeClr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indent="449580">
              <a:lnSpc>
                <a:spcPct val="150000"/>
              </a:lnSpc>
            </a:pPr>
            <a:r>
              <a:rPr lang="de-AT" sz="2400" dirty="0">
                <a:solidFill>
                  <a:schemeClr val="tx1"/>
                </a:solidFill>
                <a:latin typeface="Lexend"/>
                <a:sym typeface="Lexend"/>
              </a:rPr>
              <a:t>1) Halte deinen Slogan einfach. </a:t>
            </a:r>
          </a:p>
          <a:p>
            <a:pPr marL="449580">
              <a:lnSpc>
                <a:spcPct val="150000"/>
              </a:lnSpc>
            </a:pPr>
            <a:r>
              <a:rPr lang="de-AT" sz="2400" dirty="0">
                <a:solidFill>
                  <a:schemeClr val="tx1"/>
                </a:solidFill>
                <a:latin typeface="Lexend"/>
                <a:sym typeface="Lexend"/>
              </a:rPr>
              <a:t>2) Sei kreativ und mache deinen Slogan zu etwas Besonderem. </a:t>
            </a:r>
          </a:p>
          <a:p>
            <a:pPr marL="449580">
              <a:lnSpc>
                <a:spcPct val="150000"/>
              </a:lnSpc>
            </a:pPr>
            <a:r>
              <a:rPr lang="de-AT" sz="2400" dirty="0">
                <a:solidFill>
                  <a:schemeClr val="tx1"/>
                </a:solidFill>
                <a:latin typeface="Lexend"/>
                <a:sym typeface="Lexend"/>
              </a:rPr>
              <a:t>3) Vermeide Fremdsprachen. </a:t>
            </a:r>
          </a:p>
          <a:p>
            <a:pPr marL="449580">
              <a:lnSpc>
                <a:spcPct val="150000"/>
              </a:lnSpc>
            </a:pPr>
            <a:r>
              <a:rPr lang="de-AT" sz="2400" dirty="0">
                <a:solidFill>
                  <a:schemeClr val="tx1"/>
                </a:solidFill>
                <a:latin typeface="Lexend"/>
                <a:sym typeface="Lexend"/>
              </a:rPr>
              <a:t>4) Produziere einen einprägsamen Slogan. </a:t>
            </a:r>
          </a:p>
          <a:p>
            <a:pPr marL="449580">
              <a:lnSpc>
                <a:spcPct val="150000"/>
              </a:lnSpc>
            </a:pPr>
            <a:r>
              <a:rPr lang="de-AT" sz="2400" dirty="0">
                <a:solidFill>
                  <a:schemeClr val="tx1"/>
                </a:solidFill>
                <a:latin typeface="Lexend"/>
                <a:sym typeface="Lexend"/>
              </a:rPr>
              <a:t>5) Baue deinen Markennamen ein.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50050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Beliebte Werbeslogans in Österreich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319A3DFD-5BCB-D0FE-12F5-AD3D75BB19BD}"/>
              </a:ext>
            </a:extLst>
          </p:cNvPr>
          <p:cNvSpPr txBox="1"/>
          <p:nvPr/>
        </p:nvSpPr>
        <p:spPr>
          <a:xfrm>
            <a:off x="165980" y="6267432"/>
            <a:ext cx="11860039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de-AT" sz="1100" dirty="0" err="1">
                <a:latin typeface="Lexend"/>
              </a:rPr>
              <a:t>Leadersnet</a:t>
            </a:r>
            <a:r>
              <a:rPr lang="de-AT" sz="1100" dirty="0">
                <a:latin typeface="Lexend"/>
              </a:rPr>
              <a:t> (2022) D</a:t>
            </a:r>
            <a:r>
              <a:rPr lang="de-DE" sz="1100" dirty="0" err="1">
                <a:latin typeface="Lexend"/>
              </a:rPr>
              <a:t>as</a:t>
            </a:r>
            <a:r>
              <a:rPr lang="de-DE" sz="1100" dirty="0">
                <a:latin typeface="Lexend"/>
              </a:rPr>
              <a:t> sind Österreichs beliebteste Slogans. </a:t>
            </a:r>
            <a:r>
              <a:rPr lang="de-DE" sz="1100" dirty="0">
                <a:latin typeface="Lexend"/>
                <a:hlinkClick r:id="rId3"/>
              </a:rPr>
              <a:t>https://www.leadersnet.at/news/59452,das-sind-oesterreichs-beliebteste-slogans.html</a:t>
            </a:r>
            <a:r>
              <a:rPr lang="de-AT" sz="1100" dirty="0">
                <a:latin typeface="Lexend"/>
              </a:rPr>
              <a:t>. Zugegriffen am 31.07.2025.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1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Leadersnet</a:t>
            </a:r>
            <a:r>
              <a:rPr lang="de-AT" sz="1100" dirty="0">
                <a:latin typeface="Lexend"/>
              </a:rPr>
              <a:t> (2021) D</a:t>
            </a:r>
            <a:r>
              <a:rPr lang="de-DE" sz="1100" dirty="0" err="1">
                <a:latin typeface="Lexend"/>
              </a:rPr>
              <a:t>as</a:t>
            </a:r>
            <a:r>
              <a:rPr lang="de-DE" sz="1100" dirty="0">
                <a:latin typeface="Lexend"/>
              </a:rPr>
              <a:t> sind Österreichs beliebteste Slogans. </a:t>
            </a:r>
            <a:r>
              <a:rPr lang="de-DE" sz="1100" dirty="0">
                <a:latin typeface="Lexend"/>
                <a:hlinkClick r:id="rId4"/>
              </a:rPr>
              <a:t>https://www.leadersnet.at/news/49911,das-sind-oesterreichs-beliebteste-slogans.html</a:t>
            </a:r>
            <a:r>
              <a:rPr lang="de-AT" sz="1100" dirty="0">
                <a:latin typeface="Lexend"/>
              </a:rPr>
              <a:t>. Zugegriffen am 31.07.2025.</a:t>
            </a:r>
            <a:endParaRPr kumimoji="0" lang="de-AT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B37C249-0E9F-351D-7EFC-2BD9DEECCCEA}"/>
              </a:ext>
            </a:extLst>
          </p:cNvPr>
          <p:cNvSpPr txBox="1"/>
          <p:nvPr/>
        </p:nvSpPr>
        <p:spPr>
          <a:xfrm>
            <a:off x="1833727" y="2724525"/>
            <a:ext cx="164258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Gut. Besser. Gösser.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64E599F-0851-C25C-5845-D6703C96C094}"/>
              </a:ext>
            </a:extLst>
          </p:cNvPr>
          <p:cNvSpPr txBox="1"/>
          <p:nvPr/>
        </p:nvSpPr>
        <p:spPr>
          <a:xfrm>
            <a:off x="1915353" y="4037437"/>
            <a:ext cx="164258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Manner mag man eben.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BBD39FE-A87E-4E11-86B2-E0B8C5B575B7}"/>
              </a:ext>
            </a:extLst>
          </p:cNvPr>
          <p:cNvSpPr txBox="1"/>
          <p:nvPr/>
        </p:nvSpPr>
        <p:spPr>
          <a:xfrm>
            <a:off x="3376941" y="1674175"/>
            <a:ext cx="3206346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Jeder schmeckt, dass </a:t>
            </a:r>
            <a:r>
              <a:rPr kumimoji="0" lang="de-AT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Ölz</a:t>
            </a: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mit Liebe bäckt.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029D09E0-6FF3-E787-F3E7-A5989665A402}"/>
              </a:ext>
            </a:extLst>
          </p:cNvPr>
          <p:cNvSpPr txBox="1"/>
          <p:nvPr/>
        </p:nvSpPr>
        <p:spPr>
          <a:xfrm>
            <a:off x="2903115" y="5117613"/>
            <a:ext cx="2272969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Aus Liebe zum Menschen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03E98EBE-8690-93A4-9C75-9E47329F8027}"/>
              </a:ext>
            </a:extLst>
          </p:cNvPr>
          <p:cNvSpPr txBox="1"/>
          <p:nvPr/>
        </p:nvSpPr>
        <p:spPr>
          <a:xfrm>
            <a:off x="7864446" y="2054122"/>
            <a:ext cx="3100589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Wenn die kann Almdudler </a:t>
            </a:r>
            <a:r>
              <a:rPr kumimoji="0" lang="de-AT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hab‘n</a:t>
            </a: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, geh i wieder </a:t>
            </a:r>
            <a:r>
              <a:rPr kumimoji="0" lang="de-AT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ham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4AE683AC-5ABF-25B2-4AF7-13BD977B0266}"/>
              </a:ext>
            </a:extLst>
          </p:cNvPr>
          <p:cNvSpPr txBox="1"/>
          <p:nvPr/>
        </p:nvSpPr>
        <p:spPr>
          <a:xfrm>
            <a:off x="8133934" y="3336714"/>
            <a:ext cx="3100589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Haribo macht Kinder froh und Erwachsene ebenso!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8C35350-1CD4-B8AC-9C47-5B06B5BB7B4A}"/>
              </a:ext>
            </a:extLst>
          </p:cNvPr>
          <p:cNvSpPr txBox="1"/>
          <p:nvPr/>
        </p:nvSpPr>
        <p:spPr>
          <a:xfrm>
            <a:off x="6385745" y="5066778"/>
            <a:ext cx="2655651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Red</a:t>
            </a: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Bull verleiht </a:t>
            </a:r>
            <a:r>
              <a:rPr kumimoji="0" lang="de-AT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Flüüügel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  <p:pic>
        <p:nvPicPr>
          <p:cNvPr id="25" name="Grafik 24" descr="Trophäe mit einfarbiger Füllung">
            <a:extLst>
              <a:ext uri="{FF2B5EF4-FFF2-40B4-BE49-F238E27FC236}">
                <a16:creationId xmlns:a16="http://schemas.microsoft.com/office/drawing/2014/main" id="{AF2DB560-6275-11EB-4C34-23A70D76CE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11554" y="2661623"/>
            <a:ext cx="1768892" cy="176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5526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Top-Marken in Österreich 2024 </a:t>
            </a:r>
            <a:endParaRPr lang="de-AT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2CEECA1-0C5F-EBFA-D334-534C74EA2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224" y="1325061"/>
            <a:ext cx="6400800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C2AACC2-C621-B277-C034-C4263E6CD3A8}"/>
              </a:ext>
            </a:extLst>
          </p:cNvPr>
          <p:cNvSpPr txBox="1"/>
          <p:nvPr/>
        </p:nvSpPr>
        <p:spPr>
          <a:xfrm>
            <a:off x="950666" y="6255443"/>
            <a:ext cx="1016391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Seifried, T.</a:t>
            </a:r>
            <a:r>
              <a:rPr lang="de-AT" sz="1200" dirty="0">
                <a:latin typeface="Lexend"/>
              </a:rPr>
              <a:t> (2023) </a:t>
            </a:r>
            <a:r>
              <a:rPr lang="de-DE" sz="1200" dirty="0">
                <a:latin typeface="Lexend"/>
              </a:rPr>
              <a:t>Das sind die wertvollsten und stärksten Marken Österreichs 2024. </a:t>
            </a:r>
            <a:r>
              <a:rPr lang="de-DE" sz="1200" dirty="0">
                <a:latin typeface="Lexend"/>
                <a:hlinkClick r:id="rId4"/>
              </a:rPr>
              <a:t>https://www.leadersnet.at/news/82600,das-sind-die-wertvollsten-und-staerksten-marken-oesterreichs-2024.html</a:t>
            </a:r>
            <a:r>
              <a:rPr lang="de-AT" sz="1200" dirty="0">
                <a:latin typeface="Lexend"/>
              </a:rPr>
              <a:t>. Zugegriffen am 31.07.2025. 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210129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Werbeslogan – ausgewählte Stilmittel I </a:t>
            </a:r>
            <a:br>
              <a:rPr lang="de-DE" dirty="0"/>
            </a:br>
            <a:r>
              <a:rPr lang="de-DE" dirty="0"/>
              <a:t>Alliteration  </a:t>
            </a:r>
            <a:endParaRPr lang="de-AT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8E6379-4352-9E37-DA22-47DEAE4E0929}"/>
              </a:ext>
            </a:extLst>
          </p:cNvPr>
          <p:cNvSpPr txBox="1"/>
          <p:nvPr/>
        </p:nvSpPr>
        <p:spPr>
          <a:xfrm>
            <a:off x="469790" y="1792201"/>
            <a:ext cx="9887374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Definition </a:t>
            </a:r>
            <a:r>
              <a:rPr lang="de-AT" sz="2000" dirty="0">
                <a:latin typeface="Lexend"/>
              </a:rPr>
              <a:t>= 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die Wiederholung des Anfangsbuchstabens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Beispiel: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“</a:t>
            </a:r>
            <a:r>
              <a:rPr lang="de-AT" sz="2000" dirty="0">
                <a:latin typeface="Lexend"/>
              </a:rPr>
              <a:t>Milch macht müde Männer munter“ (Werbung für Molkereiprodukte) 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Vorteile: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einprägsamer Rhythmus </a:t>
            </a:r>
            <a:r>
              <a:rPr lang="de-AT" sz="2000" dirty="0">
                <a:latin typeface="Lexend"/>
              </a:rPr>
              <a:t>&amp; leichtere 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Wiedererkennung</a:t>
            </a:r>
          </a:p>
          <a:p>
            <a:pPr algn="just"/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 </a:t>
            </a: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Erklärung: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Diese Technik nutzt die Wiederholung des Anfangsbuchstaben, um den Slogan leichter erinnerbar zu machen und die Aufmerksamkeit des Publikums zu fesseln.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C123E30-709A-8E95-1C6C-2BA974234C8C}"/>
              </a:ext>
            </a:extLst>
          </p:cNvPr>
          <p:cNvSpPr txBox="1"/>
          <p:nvPr/>
        </p:nvSpPr>
        <p:spPr>
          <a:xfrm>
            <a:off x="469790" y="6015866"/>
            <a:ext cx="110416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Wirliebendruck</a:t>
            </a: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</a:t>
            </a:r>
            <a:r>
              <a:rPr lang="de-AT" sz="1200" dirty="0">
                <a:latin typeface="Lexend" pitchFamily="2" charset="0"/>
              </a:rPr>
              <a:t>(2024) Stilmittel in der Werbung mit Beispielen. </a:t>
            </a:r>
            <a:r>
              <a:rPr lang="de-AT" sz="1200" dirty="0">
                <a:latin typeface="Lexend" pitchFamily="2" charset="0"/>
                <a:hlinkClick r:id="rId3"/>
              </a:rPr>
              <a:t>https://www.wirliebendruck.de/stilmittel-werbung-beispiele.html</a:t>
            </a:r>
            <a:r>
              <a:rPr lang="de-AT" sz="1200" dirty="0">
                <a:latin typeface="Lexend" pitchFamily="2" charset="0"/>
              </a:rPr>
              <a:t>. Zugegriffen am 10.01.2025.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57132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Werbeslogan – ausgewählte Stilmittel II </a:t>
            </a:r>
            <a:br>
              <a:rPr lang="de-DE" dirty="0"/>
            </a:br>
            <a:r>
              <a:rPr lang="de-DE" dirty="0"/>
              <a:t>Metapher  </a:t>
            </a:r>
            <a:endParaRPr lang="de-AT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8E6379-4352-9E37-DA22-47DEAE4E0929}"/>
              </a:ext>
            </a:extLst>
          </p:cNvPr>
          <p:cNvSpPr txBox="1"/>
          <p:nvPr/>
        </p:nvSpPr>
        <p:spPr>
          <a:xfrm>
            <a:off x="469790" y="1692613"/>
            <a:ext cx="11135308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Definition </a:t>
            </a:r>
            <a:r>
              <a:rPr lang="de-AT" sz="2000" i="0" dirty="0">
                <a:solidFill>
                  <a:srgbClr val="000000"/>
                </a:solidFill>
                <a:effectLst/>
                <a:latin typeface="Lexend"/>
              </a:rPr>
              <a:t>=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ein Vergleich, der ohne das Wort „wie“ auskommt und direkt zwei verschiedene Dinge miteinander verknüpft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Beispiel: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„Wecke den Tiger in dir!“  (Werbung für Frühstücksflocken) 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Vorteile: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Metaphern schaffen starke visuelle Bilder und helfen, abstrakte Konzepte verständlicher zu machen. Sie können auch emotionale Reaktionen hervorrufen und eine tiefere Verbindung zum Publikum herstellen.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Erklärung: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Durch den Vergleich wird die Vorstellungskraft angeregt und eine Assoziation zwischen dem Produkt und dem gewünschten Effekt geschaffen.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F0C1D42-7CA2-E01E-EF06-D0ECC6802DE0}"/>
              </a:ext>
            </a:extLst>
          </p:cNvPr>
          <p:cNvSpPr txBox="1"/>
          <p:nvPr/>
        </p:nvSpPr>
        <p:spPr>
          <a:xfrm>
            <a:off x="469790" y="6124508"/>
            <a:ext cx="110416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Wirliebendruck</a:t>
            </a: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</a:t>
            </a:r>
            <a:r>
              <a:rPr lang="de-AT" sz="1200" dirty="0">
                <a:latin typeface="Lexend" pitchFamily="2" charset="0"/>
              </a:rPr>
              <a:t>(2024) Stilmittel in der Werbung mit Beispielen. </a:t>
            </a:r>
            <a:r>
              <a:rPr lang="de-AT" sz="1200" dirty="0">
                <a:latin typeface="Lexend" pitchFamily="2" charset="0"/>
                <a:hlinkClick r:id="rId3"/>
              </a:rPr>
              <a:t>https://www.wirliebendruck.de/stilmittel-werbung-beispiele.html</a:t>
            </a:r>
            <a:r>
              <a:rPr lang="de-AT" sz="1200" dirty="0">
                <a:latin typeface="Lexend" pitchFamily="2" charset="0"/>
              </a:rPr>
              <a:t>. Zugegriffen am 10.01.2025.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628137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Werbeslogan – ausgewählte Stilmittel III</a:t>
            </a:r>
            <a:br>
              <a:rPr lang="de-DE" dirty="0"/>
            </a:br>
            <a:r>
              <a:rPr lang="de-DE" dirty="0"/>
              <a:t>Antithese </a:t>
            </a:r>
            <a:endParaRPr lang="de-AT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8E6379-4352-9E37-DA22-47DEAE4E0929}"/>
              </a:ext>
            </a:extLst>
          </p:cNvPr>
          <p:cNvSpPr txBox="1"/>
          <p:nvPr/>
        </p:nvSpPr>
        <p:spPr>
          <a:xfrm>
            <a:off x="469790" y="1692613"/>
            <a:ext cx="11135308" cy="25545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Definition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 </a:t>
            </a:r>
            <a:r>
              <a:rPr lang="de-AT" sz="2000" dirty="0">
                <a:latin typeface="Lexend"/>
              </a:rPr>
              <a:t>= d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ie Gegenüberstellung von gegensätzlichen Begriffen oder Gedanken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Beispiel: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"Einfach riesig, der Kleine." (Werbung für eine Automarke)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Vorteile: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Gegenteile verdeutlichen den Kontrast und heben die einzigartigen Vorteile des beworbenen Produkts hervor. Sie schaffen Klarheit und unterstreichen Unterschiede.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Erklärung: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Die direkte Gegenüberstellung hilft, die Vorteile klar und prägnant darzustellen.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9818015-74B2-B26F-3B6E-850400D1276D}"/>
              </a:ext>
            </a:extLst>
          </p:cNvPr>
          <p:cNvSpPr txBox="1"/>
          <p:nvPr/>
        </p:nvSpPr>
        <p:spPr>
          <a:xfrm>
            <a:off x="469790" y="6079240"/>
            <a:ext cx="110416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Wirliebendruck</a:t>
            </a: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</a:t>
            </a:r>
            <a:r>
              <a:rPr lang="de-AT" sz="1200" dirty="0">
                <a:latin typeface="Lexend" pitchFamily="2" charset="0"/>
              </a:rPr>
              <a:t>(2024) Stilmittel in der Werbung mit Beispielen. </a:t>
            </a:r>
            <a:r>
              <a:rPr lang="de-AT" sz="1200" dirty="0">
                <a:latin typeface="Lexend" pitchFamily="2" charset="0"/>
                <a:hlinkClick r:id="rId3"/>
              </a:rPr>
              <a:t>https://www.wirliebendruck.de/stilmittel-werbung-beispiele.html</a:t>
            </a:r>
            <a:r>
              <a:rPr lang="de-AT" sz="1200" dirty="0">
                <a:latin typeface="Lexend" pitchFamily="2" charset="0"/>
              </a:rPr>
              <a:t>. Zugegriffen am 10.01.2025.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5251716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Werbeslogan – ausgewählte Stilmittel IV</a:t>
            </a:r>
            <a:br>
              <a:rPr lang="de-DE" dirty="0"/>
            </a:br>
            <a:r>
              <a:rPr lang="de-DE" dirty="0"/>
              <a:t>Rhetorische Frage  </a:t>
            </a:r>
            <a:endParaRPr lang="de-AT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8E6379-4352-9E37-DA22-47DEAE4E0929}"/>
              </a:ext>
            </a:extLst>
          </p:cNvPr>
          <p:cNvSpPr txBox="1"/>
          <p:nvPr/>
        </p:nvSpPr>
        <p:spPr>
          <a:xfrm>
            <a:off x="469790" y="1692613"/>
            <a:ext cx="11135308" cy="31700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Definition</a:t>
            </a:r>
            <a:r>
              <a:rPr lang="de-AT" sz="2000" b="1" dirty="0">
                <a:latin typeface="Lexend"/>
              </a:rPr>
              <a:t> </a:t>
            </a:r>
            <a:r>
              <a:rPr lang="de-AT" sz="2000" dirty="0">
                <a:latin typeface="Lexend"/>
              </a:rPr>
              <a:t>=  e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ine Frage, auf die keine Antwort erwartet wird, da sie offensichtlich ist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Beispiel: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"Wollen Sie nicht auch das Beste für Ihr Kind?" (Werbung für Babynahrung)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Vorteile: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Rhetorische Fragen regen zum Nachdenken an. Sie können dazu führen, dass sich das Zielpublikum die Antwort selbst gibt, was eine stärkere Einbindung erzeugt.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Erklärung: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Die Frage lenkt die Aufmerksamkeit auf das Angebot und verstärkt den Wunsch des Publikums, das beworbene Produkt zu kaufen, indem es die offensichtlichen Vorteile hervorhebt.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FECC715-9243-6691-F51D-258A83143AC4}"/>
              </a:ext>
            </a:extLst>
          </p:cNvPr>
          <p:cNvSpPr txBox="1"/>
          <p:nvPr/>
        </p:nvSpPr>
        <p:spPr>
          <a:xfrm>
            <a:off x="469790" y="6088294"/>
            <a:ext cx="110416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Wirliebendruck</a:t>
            </a: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</a:t>
            </a:r>
            <a:r>
              <a:rPr lang="de-AT" sz="1200" dirty="0">
                <a:latin typeface="Lexend" pitchFamily="2" charset="0"/>
              </a:rPr>
              <a:t>(2024) Stilmittel in der Werbung mit Beispielen. </a:t>
            </a:r>
            <a:r>
              <a:rPr lang="de-AT" sz="1200" dirty="0">
                <a:latin typeface="Lexend" pitchFamily="2" charset="0"/>
                <a:hlinkClick r:id="rId3"/>
              </a:rPr>
              <a:t>https://www.wirliebendruck.de/stilmittel-werbung-beispiele.html</a:t>
            </a:r>
            <a:r>
              <a:rPr lang="de-AT" sz="1200" dirty="0">
                <a:latin typeface="Lexend" pitchFamily="2" charset="0"/>
              </a:rPr>
              <a:t>. Zugegriffen am 10.01.2025.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553969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Werbeslogan – ausgewählte Stilmittel V</a:t>
            </a:r>
            <a:br>
              <a:rPr lang="de-DE" dirty="0"/>
            </a:br>
            <a:r>
              <a:rPr lang="de-DE" dirty="0"/>
              <a:t>Superlative  </a:t>
            </a:r>
            <a:br>
              <a:rPr lang="de-DE" dirty="0"/>
            </a:br>
            <a:endParaRPr lang="de-AT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1A1BA16-8B76-ED21-8279-50404F835176}"/>
              </a:ext>
            </a:extLst>
          </p:cNvPr>
          <p:cNvSpPr txBox="1"/>
          <p:nvPr/>
        </p:nvSpPr>
        <p:spPr>
          <a:xfrm>
            <a:off x="469790" y="6122581"/>
            <a:ext cx="10928523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Verbraucherzentrale Baden-Württemberg e. V. (2021) Stilmittel in der Werbung. </a:t>
            </a: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  <a:hlinkClick r:id="rId3"/>
              </a:rPr>
              <a:t>https://www.verbraucherzentrale-bawue.de/sites/default/files/2021-04/DE_StilmittelInDerWerbung_Unterrichtsmaterial_E_GYM.pdf</a:t>
            </a:r>
            <a:r>
              <a:rPr kumimoji="0" lang="de-DE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. Zugegriffen am 31.07.2025.    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8E6379-4352-9E37-DA22-47DEAE4E0929}"/>
              </a:ext>
            </a:extLst>
          </p:cNvPr>
          <p:cNvSpPr txBox="1"/>
          <p:nvPr/>
        </p:nvSpPr>
        <p:spPr>
          <a:xfrm>
            <a:off x="469790" y="1843950"/>
            <a:ext cx="11135308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Definition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 </a:t>
            </a:r>
            <a:r>
              <a:rPr lang="de-AT" sz="2000" dirty="0">
                <a:latin typeface="Lexend"/>
              </a:rPr>
              <a:t>= 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höchste Steigerungsstufe von Adjektiven</a:t>
            </a:r>
            <a:endParaRPr lang="de-AT" sz="2000" dirty="0">
              <a:latin typeface="Lexend"/>
            </a:endParaRPr>
          </a:p>
          <a:p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Beispiel: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“Die zarteste Versuchung seit es Schokolade gibt." (Werbung für Schokolade)</a:t>
            </a:r>
          </a:p>
          <a:p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Vorteile: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Mit Superlativen wird gezeigt, dass es sich um ein besonderes Produkt / Angebot handelt. </a:t>
            </a:r>
          </a:p>
          <a:p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Erklärung: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Mit diesem Stilmittel  soll die Überlegenheit des beworbenen Produkts gegenüber vergleichbaren Produkten hervorgehoben werden.</a:t>
            </a:r>
          </a:p>
        </p:txBody>
      </p:sp>
    </p:spTree>
    <p:extLst>
      <p:ext uri="{BB962C8B-B14F-4D97-AF65-F5344CB8AC3E}">
        <p14:creationId xmlns:p14="http://schemas.microsoft.com/office/powerpoint/2010/main" val="315054755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Start Planspiel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Vorüberlegungen zum Obstsalat 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Werbeslogan – ausgewählte Stilmittel VI</a:t>
            </a:r>
            <a:br>
              <a:rPr lang="de-DE" dirty="0"/>
            </a:br>
            <a:r>
              <a:rPr lang="de-DE" dirty="0"/>
              <a:t>REIM</a:t>
            </a:r>
            <a:br>
              <a:rPr lang="de-DE" dirty="0"/>
            </a:br>
            <a:endParaRPr lang="de-AT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28E6379-4352-9E37-DA22-47DEAE4E0929}"/>
              </a:ext>
            </a:extLst>
          </p:cNvPr>
          <p:cNvSpPr txBox="1"/>
          <p:nvPr/>
        </p:nvSpPr>
        <p:spPr>
          <a:xfrm>
            <a:off x="469790" y="1873366"/>
            <a:ext cx="11135308" cy="22467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Definition</a:t>
            </a:r>
            <a:r>
              <a:rPr lang="de-AT" sz="2000" dirty="0">
                <a:latin typeface="Lexend"/>
              </a:rPr>
              <a:t> = 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Gleichklang der letzten Laute zweier Wörter, Sätze oder Verse</a:t>
            </a:r>
          </a:p>
          <a:p>
            <a:pPr algn="just"/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 </a:t>
            </a: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Beispiel: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"</a:t>
            </a:r>
            <a:r>
              <a:rPr lang="de-AT" sz="2000" dirty="0">
                <a:latin typeface="Lexend"/>
              </a:rPr>
              <a:t>Haribo macht Kinder froh und Erwachsene ebenso.“ 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(Werbung für </a:t>
            </a:r>
            <a:r>
              <a:rPr lang="de-AT" sz="2000" dirty="0">
                <a:latin typeface="Lexend"/>
              </a:rPr>
              <a:t>Süßigkeiten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)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Vorteile: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Reime bleiben gut in Erinnerung und werden oft wiederholt. </a:t>
            </a:r>
          </a:p>
          <a:p>
            <a:pPr algn="just"/>
            <a:endParaRPr lang="de-AT" sz="2000" b="0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Erklärung:</a:t>
            </a:r>
            <a:r>
              <a:rPr lang="de-AT" sz="2000" b="0" i="0" dirty="0">
                <a:solidFill>
                  <a:srgbClr val="000000"/>
                </a:solidFill>
                <a:effectLst/>
                <a:latin typeface="Lexend"/>
              </a:rPr>
              <a:t> Durch den Gleichklang soll sich das Publikum den Werbetext leichter merken .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1B0AD7-0394-7D52-86B7-1229590DEF56}"/>
              </a:ext>
            </a:extLst>
          </p:cNvPr>
          <p:cNvSpPr txBox="1"/>
          <p:nvPr/>
        </p:nvSpPr>
        <p:spPr>
          <a:xfrm>
            <a:off x="469790" y="6115454"/>
            <a:ext cx="110416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Wirliebendruck</a:t>
            </a:r>
            <a:r>
              <a:rPr kumimoji="0" lang="de-AT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 </a:t>
            </a:r>
            <a:r>
              <a:rPr lang="de-AT" sz="1200" dirty="0">
                <a:latin typeface="Lexend" pitchFamily="2" charset="0"/>
              </a:rPr>
              <a:t>(2024) Stilmittel in der Werbung mit Beispielen. </a:t>
            </a:r>
            <a:r>
              <a:rPr lang="de-AT" sz="1200" dirty="0">
                <a:latin typeface="Lexend" pitchFamily="2" charset="0"/>
                <a:hlinkClick r:id="rId3"/>
              </a:rPr>
              <a:t>https://www.wirliebendruck.de/stilmittel-werbung-beispiele.html</a:t>
            </a:r>
            <a:r>
              <a:rPr lang="de-AT" sz="1200" dirty="0">
                <a:latin typeface="Lexend" pitchFamily="2" charset="0"/>
              </a:rPr>
              <a:t>. Zugegriffen am 10.01.2025.</a:t>
            </a:r>
            <a:endParaRPr kumimoji="0" lang="de-AT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962824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 err="1"/>
              <a:t>How</a:t>
            </a:r>
            <a:r>
              <a:rPr lang="de-DE" dirty="0"/>
              <a:t> to Pitch?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Bewertungskriterien &amp; Tipps + Tricks für die perfekte Präsentation </a:t>
            </a:r>
            <a:endParaRPr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dirty="0"/>
            </a:br>
            <a:r>
              <a:rPr lang="de-DE" dirty="0"/>
              <a:t>Präsentation: 2 Minuten voller Vitamine </a:t>
            </a:r>
            <a:br>
              <a:rPr lang="de-DE" dirty="0"/>
            </a:br>
            <a:endParaRPr lang="de-AT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3B0419F-D72D-5D33-4C97-4BA36EEE35D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0" y="1971712"/>
            <a:ext cx="4658810" cy="439715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A05AFA1-5FCF-598F-7F07-B0372D8A55AE}"/>
              </a:ext>
            </a:extLst>
          </p:cNvPr>
          <p:cNvSpPr txBox="1"/>
          <p:nvPr/>
        </p:nvSpPr>
        <p:spPr>
          <a:xfrm>
            <a:off x="469790" y="1769631"/>
            <a:ext cx="11031166" cy="48013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b="1" i="0" dirty="0">
                <a:solidFill>
                  <a:srgbClr val="000000"/>
                </a:solidFill>
                <a:effectLst/>
                <a:latin typeface="Lexend"/>
              </a:rPr>
              <a:t>Folgende 8 </a:t>
            </a:r>
            <a:r>
              <a:rPr lang="de-AT" b="1" dirty="0">
                <a:latin typeface="Lexend"/>
              </a:rPr>
              <a:t>K</a:t>
            </a:r>
            <a:r>
              <a:rPr lang="de-AT" b="1" i="0" dirty="0">
                <a:solidFill>
                  <a:srgbClr val="000000"/>
                </a:solidFill>
                <a:effectLst/>
                <a:latin typeface="Lexend"/>
              </a:rPr>
              <a:t>riterien werden bewertet:</a:t>
            </a:r>
          </a:p>
          <a:p>
            <a:pPr algn="just"/>
            <a:endParaRPr lang="de-AT" b="1" i="0" dirty="0">
              <a:solidFill>
                <a:srgbClr val="000000"/>
              </a:solidFill>
              <a:effectLst/>
              <a:latin typeface="Lexend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dirty="0">
                <a:latin typeface="Lexend"/>
                <a:sym typeface="Wingdings" panose="05000000000000000000" pitchFamily="2" charset="2"/>
              </a:rPr>
              <a:t>Firmenname und Slogan</a:t>
            </a: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dirty="0"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i="0" dirty="0">
                <a:solidFill>
                  <a:srgbClr val="000000"/>
                </a:solidFill>
                <a:effectLst/>
                <a:latin typeface="Lexend"/>
                <a:sym typeface="Wingdings" panose="05000000000000000000" pitchFamily="2" charset="2"/>
              </a:rPr>
              <a:t>Geschmack bzw. Variation</a:t>
            </a: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i="0" dirty="0">
              <a:solidFill>
                <a:srgbClr val="000000"/>
              </a:solidFill>
              <a:effectLst/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dirty="0">
                <a:latin typeface="Lexend"/>
                <a:sym typeface="Wingdings" panose="05000000000000000000" pitchFamily="2" charset="2"/>
              </a:rPr>
              <a:t>Sprache und Zeit</a:t>
            </a: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dirty="0"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i="0" dirty="0">
                <a:solidFill>
                  <a:srgbClr val="000000"/>
                </a:solidFill>
                <a:effectLst/>
                <a:latin typeface="Lexend"/>
                <a:sym typeface="Wingdings" panose="05000000000000000000" pitchFamily="2" charset="2"/>
              </a:rPr>
              <a:t>Beantwortung der Fragen</a:t>
            </a: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i="0" dirty="0">
              <a:solidFill>
                <a:srgbClr val="000000"/>
              </a:solidFill>
              <a:effectLst/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dirty="0">
                <a:latin typeface="Lexend"/>
                <a:sym typeface="Wingdings" panose="05000000000000000000" pitchFamily="2" charset="2"/>
              </a:rPr>
              <a:t>Preis-Leistung </a:t>
            </a: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dirty="0"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i="0" dirty="0">
                <a:solidFill>
                  <a:srgbClr val="000000"/>
                </a:solidFill>
                <a:effectLst/>
                <a:latin typeface="Lexend"/>
                <a:sym typeface="Wingdings" panose="05000000000000000000" pitchFamily="2" charset="2"/>
              </a:rPr>
              <a:t>Kreativität </a:t>
            </a: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i="0" dirty="0">
              <a:solidFill>
                <a:srgbClr val="000000"/>
              </a:solidFill>
              <a:effectLst/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i="0" dirty="0">
                <a:solidFill>
                  <a:srgbClr val="000000"/>
                </a:solidFill>
                <a:effectLst/>
                <a:latin typeface="Lexend"/>
                <a:sym typeface="Wingdings" panose="05000000000000000000" pitchFamily="2" charset="2"/>
              </a:rPr>
              <a:t>Nachhaltigkeit (Bio, Saisonalität)  </a:t>
            </a:r>
            <a:endParaRPr lang="de-AT" dirty="0"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endParaRPr lang="de-AT" dirty="0">
              <a:latin typeface="Lexend"/>
              <a:sym typeface="Wingdings" panose="05000000000000000000" pitchFamily="2" charset="2"/>
            </a:endParaRPr>
          </a:p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de-AT" dirty="0">
                <a:latin typeface="Lexend"/>
                <a:sym typeface="Wingdings" panose="05000000000000000000" pitchFamily="2" charset="2"/>
              </a:rPr>
              <a:t>Ertragschance (Gewinnmöglichkeit)  </a:t>
            </a:r>
            <a:r>
              <a:rPr lang="de-AT" i="0" dirty="0">
                <a:solidFill>
                  <a:srgbClr val="000000"/>
                </a:solidFill>
                <a:effectLst/>
                <a:latin typeface="Lexen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49590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pitch </a:t>
            </a:r>
            <a:br>
              <a:rPr lang="de-DE" dirty="0"/>
            </a:br>
            <a:r>
              <a:rPr lang="de-DE" dirty="0"/>
              <a:t>mit </a:t>
            </a:r>
            <a:r>
              <a:rPr lang="de-DE" dirty="0" err="1"/>
              <a:t>lisa</a:t>
            </a:r>
            <a:r>
              <a:rPr lang="de-DE" dirty="0"/>
              <a:t>-Marie Fassl </a:t>
            </a:r>
            <a:br>
              <a:rPr lang="de-DE" dirty="0"/>
            </a:b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A05AFA1-5FCF-598F-7F07-B0372D8A55AE}"/>
              </a:ext>
            </a:extLst>
          </p:cNvPr>
          <p:cNvSpPr txBox="1"/>
          <p:nvPr/>
        </p:nvSpPr>
        <p:spPr>
          <a:xfrm>
            <a:off x="469789" y="1769631"/>
            <a:ext cx="8357339" cy="44627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Hintergrundinfos: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AT" sz="2000" i="0" dirty="0">
                <a:solidFill>
                  <a:srgbClr val="000000"/>
                </a:solidFill>
                <a:effectLst/>
                <a:latin typeface="Lexend"/>
              </a:rPr>
              <a:t>in Graz BWL studiert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AT" sz="2000" dirty="0">
                <a:latin typeface="Lexend"/>
              </a:rPr>
              <a:t>arbeitet bei der „Austrian Angel Investors </a:t>
            </a:r>
            <a:r>
              <a:rPr lang="de-AT" sz="2000" dirty="0" err="1">
                <a:latin typeface="Lexend"/>
              </a:rPr>
              <a:t>Association</a:t>
            </a:r>
            <a:r>
              <a:rPr lang="de-AT" sz="2000" dirty="0">
                <a:latin typeface="Lexend"/>
              </a:rPr>
              <a:t>“</a:t>
            </a:r>
            <a:endParaRPr lang="de-AT" sz="2000" i="0" dirty="0">
              <a:solidFill>
                <a:srgbClr val="000000"/>
              </a:solidFill>
              <a:effectLst/>
              <a:latin typeface="Lexend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AT" sz="2000" dirty="0">
                <a:latin typeface="Lexend"/>
              </a:rPr>
              <a:t>selbst Gründerin eines Start-ups („</a:t>
            </a:r>
            <a:r>
              <a:rPr lang="de-AT" sz="2000" dirty="0" err="1">
                <a:latin typeface="Lexend"/>
              </a:rPr>
              <a:t>Female</a:t>
            </a:r>
            <a:r>
              <a:rPr lang="de-AT" sz="2000" dirty="0">
                <a:latin typeface="Lexend"/>
              </a:rPr>
              <a:t> </a:t>
            </a:r>
            <a:r>
              <a:rPr lang="de-AT" sz="2000" dirty="0" err="1">
                <a:latin typeface="Lexend"/>
              </a:rPr>
              <a:t>Founders</a:t>
            </a:r>
            <a:r>
              <a:rPr lang="de-AT" sz="2000" dirty="0">
                <a:latin typeface="Lexend"/>
              </a:rPr>
              <a:t>“)</a:t>
            </a:r>
            <a:endParaRPr lang="de-AT" sz="2000" i="0" dirty="0">
              <a:solidFill>
                <a:srgbClr val="000000"/>
              </a:solidFill>
              <a:effectLst/>
              <a:latin typeface="Lexend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AT" sz="2000" i="0" dirty="0">
                <a:solidFill>
                  <a:srgbClr val="000000"/>
                </a:solidFill>
                <a:effectLst/>
                <a:latin typeface="Lexend"/>
              </a:rPr>
              <a:t>bereits mehr als 1.000 Pitches gesehen</a:t>
            </a:r>
          </a:p>
          <a:p>
            <a:pPr algn="just"/>
            <a:endParaRPr lang="de-AT" sz="600" dirty="0">
              <a:latin typeface="Lexend"/>
            </a:endParaRPr>
          </a:p>
          <a:p>
            <a:pPr algn="just"/>
            <a:r>
              <a:rPr lang="de-AT" sz="1200" dirty="0" err="1">
                <a:solidFill>
                  <a:srgbClr val="00162B"/>
                </a:solidFill>
                <a:latin typeface="Lexend"/>
              </a:rPr>
              <a:t>RedBull</a:t>
            </a:r>
            <a:r>
              <a:rPr lang="de-AT" sz="1200" dirty="0">
                <a:solidFill>
                  <a:srgbClr val="00162B"/>
                </a:solidFill>
                <a:latin typeface="Lexend"/>
              </a:rPr>
              <a:t> (2018) </a:t>
            </a:r>
            <a:r>
              <a:rPr lang="de-DE" sz="1200" dirty="0" err="1">
                <a:solidFill>
                  <a:srgbClr val="00162B"/>
                </a:solidFill>
                <a:latin typeface="Lexend"/>
              </a:rPr>
              <a:t>How</a:t>
            </a:r>
            <a:r>
              <a:rPr lang="de-DE" sz="1200" dirty="0">
                <a:solidFill>
                  <a:srgbClr val="00162B"/>
                </a:solidFill>
                <a:latin typeface="Lexend"/>
              </a:rPr>
              <a:t> </a:t>
            </a:r>
            <a:r>
              <a:rPr lang="de-DE" sz="1200" dirty="0" err="1">
                <a:solidFill>
                  <a:srgbClr val="00162B"/>
                </a:solidFill>
                <a:latin typeface="Lexend"/>
              </a:rPr>
              <a:t>to</a:t>
            </a:r>
            <a:r>
              <a:rPr lang="de-DE" sz="1200" dirty="0">
                <a:solidFill>
                  <a:srgbClr val="00162B"/>
                </a:solidFill>
                <a:latin typeface="Lexend"/>
              </a:rPr>
              <a:t> Pitch? Eine Anleitung in 12,5 Schritten. </a:t>
            </a:r>
            <a:r>
              <a:rPr lang="de-AT" sz="1200" dirty="0">
                <a:solidFill>
                  <a:srgbClr val="00162B"/>
                </a:solidFill>
                <a:latin typeface="Lexend"/>
                <a:hlinkClick r:id="rId3"/>
              </a:rPr>
              <a:t>https://www.redbull.com/at-de/theredbulletin/erfolgreich-einen-pitch-gewinnen</a:t>
            </a:r>
            <a:r>
              <a:rPr lang="de-AT" sz="1200" dirty="0">
                <a:solidFill>
                  <a:srgbClr val="00162B"/>
                </a:solidFill>
                <a:latin typeface="Lexend"/>
              </a:rPr>
              <a:t>. Zugegriffen am 30.07.2025.</a:t>
            </a:r>
            <a:endParaRPr lang="de-AT" sz="1200" b="1" dirty="0">
              <a:latin typeface="Lexend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de-AT" i="0" dirty="0">
              <a:solidFill>
                <a:srgbClr val="000000"/>
              </a:solidFill>
              <a:effectLst/>
              <a:latin typeface="Lexend"/>
            </a:endParaRPr>
          </a:p>
          <a:p>
            <a:pPr algn="just"/>
            <a:endParaRPr lang="de-AT" sz="2000" dirty="0">
              <a:latin typeface="Lexend"/>
            </a:endParaRPr>
          </a:p>
          <a:p>
            <a:pPr algn="just">
              <a:lnSpc>
                <a:spcPct val="120000"/>
              </a:lnSpc>
            </a:pPr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Scannt </a:t>
            </a:r>
            <a:r>
              <a:rPr lang="de-AT" sz="2000" i="0" dirty="0">
                <a:solidFill>
                  <a:srgbClr val="000000"/>
                </a:solidFill>
                <a:effectLst/>
                <a:latin typeface="Lexend"/>
              </a:rPr>
              <a:t>den QR-Code, </a:t>
            </a:r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lest</a:t>
            </a:r>
            <a:r>
              <a:rPr lang="de-AT" sz="2000" i="0" dirty="0">
                <a:solidFill>
                  <a:srgbClr val="000000"/>
                </a:solidFill>
                <a:effectLst/>
                <a:latin typeface="Lexend"/>
              </a:rPr>
              <a:t> den Beitrag in eurer Gruppe </a:t>
            </a:r>
            <a:r>
              <a:rPr lang="de-AT" sz="2000" b="1" i="0" dirty="0">
                <a:solidFill>
                  <a:srgbClr val="000000"/>
                </a:solidFill>
                <a:effectLst/>
                <a:latin typeface="Lexend"/>
              </a:rPr>
              <a:t>durch</a:t>
            </a:r>
            <a:r>
              <a:rPr lang="de-AT" sz="2000" i="0" dirty="0">
                <a:solidFill>
                  <a:srgbClr val="000000"/>
                </a:solidFill>
                <a:effectLst/>
                <a:latin typeface="Lexend"/>
              </a:rPr>
              <a:t> und </a:t>
            </a:r>
            <a:r>
              <a:rPr lang="de-AT" sz="2000" b="1" dirty="0">
                <a:latin typeface="Lexend"/>
              </a:rPr>
              <a:t>beantwortet</a:t>
            </a:r>
            <a:r>
              <a:rPr lang="de-AT" sz="2000" dirty="0">
                <a:latin typeface="Lexend"/>
              </a:rPr>
              <a:t> damit folgende Fragen:</a:t>
            </a:r>
            <a:endParaRPr lang="de-AT" sz="2000" i="0" dirty="0">
              <a:solidFill>
                <a:srgbClr val="000000"/>
              </a:solidFill>
              <a:effectLst/>
              <a:latin typeface="Lexend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Lexend"/>
              </a:rPr>
              <a:t>Was muss bei einem Pitch beachtet werden? 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Lexend"/>
              </a:rPr>
              <a:t>Wie kann ich mein Publikum überzeugen?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Lexend"/>
              </a:rPr>
              <a:t>Was muss unbedingt gesagt werden?</a:t>
            </a:r>
          </a:p>
        </p:txBody>
      </p:sp>
      <p:pic>
        <p:nvPicPr>
          <p:cNvPr id="2050" name="Picture 2" descr="Lisa-Marie Fassl">
            <a:extLst>
              <a:ext uri="{FF2B5EF4-FFF2-40B4-BE49-F238E27FC236}">
                <a16:creationId xmlns:a16="http://schemas.microsoft.com/office/drawing/2014/main" id="{755B739B-076C-4214-CE40-31B90BF33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397" y="290733"/>
            <a:ext cx="2090156" cy="261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75BA539-95BC-F0E4-98EE-9A4395167594}"/>
              </a:ext>
            </a:extLst>
          </p:cNvPr>
          <p:cNvSpPr txBox="1"/>
          <p:nvPr/>
        </p:nvSpPr>
        <p:spPr>
          <a:xfrm>
            <a:off x="9169622" y="3128918"/>
            <a:ext cx="2954522" cy="6001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de-AT" sz="1100" dirty="0">
                <a:solidFill>
                  <a:srgbClr val="00162B"/>
                </a:solidFill>
                <a:latin typeface="Lexend"/>
              </a:rPr>
              <a:t>Pia </a:t>
            </a:r>
            <a:r>
              <a:rPr lang="de-AT" sz="1100" dirty="0" err="1">
                <a:solidFill>
                  <a:srgbClr val="00162B"/>
                </a:solidFill>
                <a:latin typeface="Lexend"/>
              </a:rPr>
              <a:t>Clodi</a:t>
            </a:r>
            <a:r>
              <a:rPr lang="de-AT" sz="1100" dirty="0">
                <a:solidFill>
                  <a:srgbClr val="00162B"/>
                </a:solidFill>
                <a:latin typeface="Lexend"/>
              </a:rPr>
              <a:t> (2018) Portrait Lisa-Marie </a:t>
            </a:r>
            <a:r>
              <a:rPr lang="de-AT" sz="1100" dirty="0" err="1">
                <a:solidFill>
                  <a:srgbClr val="00162B"/>
                </a:solidFill>
                <a:latin typeface="Lexend"/>
              </a:rPr>
              <a:t>Fassl</a:t>
            </a:r>
            <a:r>
              <a:rPr lang="de-AT" sz="1100" dirty="0">
                <a:solidFill>
                  <a:srgbClr val="00162B"/>
                </a:solidFill>
                <a:latin typeface="Lexend"/>
              </a:rPr>
              <a:t>. </a:t>
            </a:r>
            <a:r>
              <a:rPr lang="de-AT" sz="1100" dirty="0">
                <a:latin typeface="Lexend"/>
                <a:hlinkClick r:id="rId3"/>
              </a:rPr>
              <a:t>Richtig pitchen: 12,5 Tipps und Tricks von Lisa </a:t>
            </a:r>
            <a:r>
              <a:rPr lang="de-AT" sz="1100" dirty="0" err="1">
                <a:latin typeface="Lexend"/>
                <a:hlinkClick r:id="rId3"/>
              </a:rPr>
              <a:t>Fassl</a:t>
            </a:r>
            <a:r>
              <a:rPr lang="de-AT" sz="1100" dirty="0">
                <a:latin typeface="Lexend"/>
              </a:rPr>
              <a:t>. Zugegriffen am 13.12.2024.</a:t>
            </a:r>
            <a:endParaRPr lang="de-AT" sz="1100" b="1" i="0" dirty="0">
              <a:solidFill>
                <a:srgbClr val="000000"/>
              </a:solidFill>
              <a:effectLst/>
              <a:latin typeface="Lexend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00AF047-6C2B-4961-936C-931FC86C4D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458" y="4116722"/>
            <a:ext cx="1818033" cy="226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9277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43B37B-A735-4AF3-9227-E57348162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Leitfragen anschließend an den Pitch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535EA85-7D8B-4AB8-818A-4866626F6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2800" dirty="0"/>
              <a:t>Was ist besonders gut gelungen? </a:t>
            </a:r>
          </a:p>
          <a:p>
            <a:r>
              <a:rPr lang="de-DE" sz="2800" dirty="0"/>
              <a:t>Wo gibt es Verbesserungspotential?</a:t>
            </a:r>
          </a:p>
          <a:p>
            <a:r>
              <a:rPr lang="de-DE" sz="2800" dirty="0"/>
              <a:t>Was hebt meine Gruppe von den anderen ab? </a:t>
            </a:r>
          </a:p>
          <a:p>
            <a:r>
              <a:rPr lang="de-DE" sz="2800" dirty="0"/>
              <a:t>Was ist unser Beitrag zum Thema Nachhaltigkeit?</a:t>
            </a:r>
          </a:p>
          <a:p>
            <a:r>
              <a:rPr lang="de-DE" sz="2800" dirty="0"/>
              <a:t>Welche Ideen </a:t>
            </a:r>
            <a:r>
              <a:rPr lang="de-DE" sz="2800"/>
              <a:t>können wir </a:t>
            </a:r>
            <a:r>
              <a:rPr lang="de-DE" sz="2800" dirty="0"/>
              <a:t>von anderen Gruppen übernehmen? </a:t>
            </a:r>
            <a:endParaRPr lang="de-AT" sz="2800" dirty="0"/>
          </a:p>
        </p:txBody>
      </p:sp>
    </p:spTree>
    <p:extLst>
      <p:ext uri="{BB962C8B-B14F-4D97-AF65-F5344CB8AC3E}">
        <p14:creationId xmlns:p14="http://schemas.microsoft.com/office/powerpoint/2010/main" val="225729269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Tag der Abrechnung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Gewinn oder Verlust? </a:t>
            </a:r>
            <a:endParaRPr dirty="0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D9C000-C004-4150-878E-4C5E39202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Am Schulfest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AF633E5-9AA7-46C1-9B13-5D6CD643A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5934" y="1666426"/>
            <a:ext cx="11280131" cy="437902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Im Rahmen des Schulfestes müssen alle Aufwendungen (= Ausgaben) bezahlt werden. Es werden aber auch Erträge (= Einnahmen) generiert.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b="1" dirty="0"/>
              <a:t>Ordnet</a:t>
            </a:r>
            <a:r>
              <a:rPr lang="de-DE" dirty="0"/>
              <a:t> die Ausgaben dem passenden Bereich </a:t>
            </a:r>
            <a:r>
              <a:rPr lang="de-DE" b="1" dirty="0"/>
              <a:t>zu</a:t>
            </a:r>
            <a:r>
              <a:rPr lang="de-DE" dirty="0"/>
              <a:t> und </a:t>
            </a:r>
            <a:r>
              <a:rPr lang="de-DE" b="1" dirty="0"/>
              <a:t>notiert</a:t>
            </a:r>
            <a:r>
              <a:rPr lang="de-DE" dirty="0"/>
              <a:t> sie im linken Teil der Tabelle bei den Aufwendungen: Was zählt zu welchem Bereich (z. B. Wareneinsatz, Werbekosten etc.)?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b="1" dirty="0"/>
              <a:t>Notiert</a:t>
            </a:r>
            <a:r>
              <a:rPr lang="de-DE" dirty="0"/>
              <a:t> die Erträge (= Kassastand) im rechten Teil der Tabelle.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b="1" dirty="0"/>
              <a:t>Schreibt</a:t>
            </a:r>
            <a:r>
              <a:rPr lang="de-DE" dirty="0"/>
              <a:t> nun in die letzte Zeile bei „Summe“ den derzeitigen Kassastand.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dirty="0"/>
              <a:t>Welche Beträge müssen in den Kästchen „Gewinn“ bzw. „Verlust“ ergänzt werden, damit die Summe stimmt? </a:t>
            </a:r>
            <a:r>
              <a:rPr lang="de-DE" b="1" dirty="0"/>
              <a:t>Berechnet</a:t>
            </a:r>
            <a:r>
              <a:rPr lang="de-DE" dirty="0"/>
              <a:t> den fehlenden Betrag. </a:t>
            </a:r>
            <a:br>
              <a:rPr lang="de-DE" dirty="0"/>
            </a:br>
            <a:r>
              <a:rPr lang="de-DE" i="1" dirty="0"/>
              <a:t>Tipp: Zählt im linken Teil der Tabelle alle Ausgaben zusammen und zieht sie </a:t>
            </a:r>
            <a:br>
              <a:rPr lang="de-DE" i="1" dirty="0"/>
            </a:br>
            <a:r>
              <a:rPr lang="de-DE" i="1" dirty="0"/>
              <a:t>vom Kassastand ab – so erhaltet ihr euren fehlenden Betrag.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b="1" dirty="0"/>
              <a:t>Überprüft</a:t>
            </a:r>
            <a:r>
              <a:rPr lang="de-DE" dirty="0"/>
              <a:t>, ob das Schulfest ein finanzieller Erfolg war.</a:t>
            </a:r>
          </a:p>
        </p:txBody>
      </p:sp>
      <p:pic>
        <p:nvPicPr>
          <p:cNvPr id="6" name="Grafik 5" descr="Ein Bild, das Zeichnung, Cartoon, Darstellung, Entwurf enthält.&#10;&#10;KI-generierte Inhalte können fehlerhaft sein.">
            <a:extLst>
              <a:ext uri="{FF2B5EF4-FFF2-40B4-BE49-F238E27FC236}">
                <a16:creationId xmlns:a16="http://schemas.microsoft.com/office/drawing/2014/main" id="{4112C71B-4B86-62C9-4E34-57C08F903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310" y="4780229"/>
            <a:ext cx="2108259" cy="192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67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76E190-08F4-96A7-32CF-CCAD7FEB3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Tag der Abrechnung: Was passiert mit dem Gewinn?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2DAA83-D513-B76A-F4C6-60BB1E0852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AT" sz="2800" b="1" dirty="0"/>
              <a:t>Grundsätze der Abstimmung: </a:t>
            </a:r>
          </a:p>
          <a:p>
            <a:pPr marL="0" indent="0">
              <a:buNone/>
            </a:pPr>
            <a:endParaRPr lang="de-AT" dirty="0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1DD5DE6A-A7CA-AA44-CF3F-373840A936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968395"/>
              </p:ext>
            </p:extLst>
          </p:nvPr>
        </p:nvGraphicFramePr>
        <p:xfrm>
          <a:off x="1099226" y="2548466"/>
          <a:ext cx="9084592" cy="2885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36195">
                  <a:extLst>
                    <a:ext uri="{9D8B030D-6E8A-4147-A177-3AD203B41FA5}">
                      <a16:colId xmlns:a16="http://schemas.microsoft.com/office/drawing/2014/main" val="121290402"/>
                    </a:ext>
                  </a:extLst>
                </a:gridCol>
                <a:gridCol w="6448397">
                  <a:extLst>
                    <a:ext uri="{9D8B030D-6E8A-4147-A177-3AD203B41FA5}">
                      <a16:colId xmlns:a16="http://schemas.microsoft.com/office/drawing/2014/main" val="2251520496"/>
                    </a:ext>
                  </a:extLst>
                </a:gridCol>
              </a:tblGrid>
              <a:tr h="575914">
                <a:tc>
                  <a:txBody>
                    <a:bodyPr/>
                    <a:lstStyle/>
                    <a:p>
                      <a:pPr algn="ctr"/>
                      <a:r>
                        <a:rPr lang="de-AT" sz="2000" b="1" dirty="0">
                          <a:latin typeface="Lexend"/>
                        </a:rPr>
                        <a:t>allgemein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 err="1">
                          <a:latin typeface="Lexend"/>
                        </a:rPr>
                        <a:t>Jede:r</a:t>
                      </a:r>
                      <a:r>
                        <a:rPr lang="de-AT" sz="1600" b="1" dirty="0">
                          <a:latin typeface="Lexend"/>
                        </a:rPr>
                        <a:t> darf an der Wahl teilnehmen (keine Beschränkung </a:t>
                      </a:r>
                      <a:br>
                        <a:rPr lang="de-AT" sz="1600" b="1" dirty="0">
                          <a:latin typeface="Lexend"/>
                        </a:rPr>
                      </a:br>
                      <a:r>
                        <a:rPr lang="de-AT" sz="1600" b="1" dirty="0">
                          <a:latin typeface="Lexend"/>
                        </a:rPr>
                        <a:t>z. B. Alter)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100244"/>
                  </a:ext>
                </a:extLst>
              </a:tr>
              <a:tr h="575914">
                <a:tc>
                  <a:txBody>
                    <a:bodyPr/>
                    <a:lstStyle/>
                    <a:p>
                      <a:pPr algn="ctr"/>
                      <a:r>
                        <a:rPr lang="de-AT" sz="2000" b="1" dirty="0">
                          <a:latin typeface="Lexend"/>
                        </a:rPr>
                        <a:t>unmittelbar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/>
                        </a:rPr>
                        <a:t>Es wird direkt gewählt (der/die </a:t>
                      </a:r>
                      <a:r>
                        <a:rPr lang="de-AT" sz="1600" b="1" dirty="0" err="1">
                          <a:latin typeface="Lexend"/>
                        </a:rPr>
                        <a:t>Klassensprecher:in</a:t>
                      </a:r>
                      <a:r>
                        <a:rPr lang="de-AT" sz="1600" b="1" dirty="0">
                          <a:latin typeface="Lexend"/>
                        </a:rPr>
                        <a:t> entscheidet nicht alleine)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795818"/>
                  </a:ext>
                </a:extLst>
              </a:tr>
              <a:tr h="575914">
                <a:tc>
                  <a:txBody>
                    <a:bodyPr/>
                    <a:lstStyle/>
                    <a:p>
                      <a:pPr algn="ctr"/>
                      <a:r>
                        <a:rPr lang="de-AT" sz="2000" b="1" dirty="0">
                          <a:latin typeface="Lexend"/>
                        </a:rPr>
                        <a:t>frei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/>
                        </a:rPr>
                        <a:t>Niemand darf Druck auf einen anderen ausüben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065729"/>
                  </a:ext>
                </a:extLst>
              </a:tr>
              <a:tr h="575914">
                <a:tc>
                  <a:txBody>
                    <a:bodyPr/>
                    <a:lstStyle/>
                    <a:p>
                      <a:pPr algn="ctr"/>
                      <a:r>
                        <a:rPr lang="de-AT" sz="2000" b="1" dirty="0">
                          <a:latin typeface="Lexend"/>
                        </a:rPr>
                        <a:t>gleich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/>
                        </a:rPr>
                        <a:t>Jede Stimme hat das gleiche Gewicht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104437"/>
                  </a:ext>
                </a:extLst>
              </a:tr>
              <a:tr h="575914">
                <a:tc>
                  <a:txBody>
                    <a:bodyPr/>
                    <a:lstStyle/>
                    <a:p>
                      <a:pPr algn="ctr"/>
                      <a:r>
                        <a:rPr lang="de-AT" sz="2000" b="1" dirty="0">
                          <a:latin typeface="Lexend"/>
                        </a:rPr>
                        <a:t>geheim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/>
                        </a:rPr>
                        <a:t>Man muss niemandem erzählen, wie man gewählt hat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555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499850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Daumen hoch?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Feedback</a:t>
            </a:r>
            <a:endParaRPr dirty="0"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76E190-08F4-96A7-32CF-CCAD7FEB3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Feedback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2DAA83-D513-B76A-F4C6-60BB1E0852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AT" sz="2800" b="1" dirty="0"/>
              <a:t>5-Finger-Feedback: </a:t>
            </a:r>
          </a:p>
          <a:p>
            <a:pPr marL="0" indent="0">
              <a:buNone/>
            </a:pPr>
            <a:r>
              <a:rPr lang="de-AT" sz="2800" dirty="0"/>
              <a:t>Daumen: „Das war spitze“</a:t>
            </a:r>
          </a:p>
          <a:p>
            <a:pPr marL="0" indent="0">
              <a:buNone/>
            </a:pPr>
            <a:r>
              <a:rPr lang="de-AT" sz="2800" dirty="0"/>
              <a:t>	Zeigefinger: „Darauf möchte ich hinweisen“</a:t>
            </a:r>
          </a:p>
          <a:p>
            <a:pPr marL="0" indent="0">
              <a:buNone/>
            </a:pPr>
            <a:r>
              <a:rPr lang="de-AT" sz="2800" dirty="0"/>
              <a:t>		Mittelfinger: „Das hat mir nicht gefallen“</a:t>
            </a:r>
          </a:p>
          <a:p>
            <a:pPr marL="0" indent="0">
              <a:buNone/>
            </a:pPr>
            <a:r>
              <a:rPr lang="de-AT" sz="2800" dirty="0"/>
              <a:t>			Ringfinger: „Das ist hängen geblieben“</a:t>
            </a:r>
          </a:p>
          <a:p>
            <a:pPr marL="0" indent="0">
              <a:buNone/>
            </a:pPr>
            <a:r>
              <a:rPr lang="de-AT" sz="2800" dirty="0"/>
              <a:t>				Kleiner Finger: „Das kam zu kurz“</a:t>
            </a:r>
            <a:endParaRPr lang="de-AT" sz="2400" dirty="0"/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6" name="Grafik 5" descr="Handabdruck Silhouette">
            <a:extLst>
              <a:ext uri="{FF2B5EF4-FFF2-40B4-BE49-F238E27FC236}">
                <a16:creationId xmlns:a16="http://schemas.microsoft.com/office/drawing/2014/main" id="{711DFA95-C17B-AE88-3230-64140AE51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212438">
            <a:off x="9875739" y="1932316"/>
            <a:ext cx="1544533" cy="1544533"/>
          </a:xfrm>
          <a:prstGeom prst="rect">
            <a:avLst/>
          </a:prstGeom>
        </p:spPr>
      </p:pic>
      <p:pic>
        <p:nvPicPr>
          <p:cNvPr id="7" name="Grafik 6" descr="Handabdruck Silhouette">
            <a:extLst>
              <a:ext uri="{FF2B5EF4-FFF2-40B4-BE49-F238E27FC236}">
                <a16:creationId xmlns:a16="http://schemas.microsoft.com/office/drawing/2014/main" id="{3ACFD60A-DB4E-78F6-3918-7A963A321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031007">
            <a:off x="965742" y="4243995"/>
            <a:ext cx="1544533" cy="154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6838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B3048C-4E92-83F9-E684-C9D37FBDA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Marktanalyse Schulbuffet</a:t>
            </a:r>
            <a:endParaRPr lang="de-AT" dirty="0"/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023F4B28-9763-7F86-7F40-19A1B247D9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4317"/>
              </p:ext>
            </p:extLst>
          </p:nvPr>
        </p:nvGraphicFramePr>
        <p:xfrm>
          <a:off x="5152778" y="1585428"/>
          <a:ext cx="6090596" cy="1683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5298">
                  <a:extLst>
                    <a:ext uri="{9D8B030D-6E8A-4147-A177-3AD203B41FA5}">
                      <a16:colId xmlns:a16="http://schemas.microsoft.com/office/drawing/2014/main" val="1389598808"/>
                    </a:ext>
                  </a:extLst>
                </a:gridCol>
                <a:gridCol w="3045298">
                  <a:extLst>
                    <a:ext uri="{9D8B030D-6E8A-4147-A177-3AD203B41FA5}">
                      <a16:colId xmlns:a16="http://schemas.microsoft.com/office/drawing/2014/main" val="4258153581"/>
                    </a:ext>
                  </a:extLst>
                </a:gridCol>
              </a:tblGrid>
              <a:tr h="57618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400" b="1" dirty="0">
                          <a:latin typeface="Lexend" pitchFamily="2" charset="0"/>
                        </a:rPr>
                        <a:t>Analysekriterien</a:t>
                      </a:r>
                      <a:endParaRPr lang="de-AT" sz="2800" b="1" dirty="0">
                        <a:latin typeface="Lexend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35210"/>
                  </a:ext>
                </a:extLst>
              </a:tr>
              <a:tr h="368960"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 pitchFamily="2" charset="0"/>
                        </a:rPr>
                        <a:t>Preis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 pitchFamily="2" charset="0"/>
                        </a:rPr>
                        <a:t>Geschmack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837225"/>
                  </a:ext>
                </a:extLst>
              </a:tr>
              <a:tr h="368960"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 pitchFamily="2" charset="0"/>
                        </a:rPr>
                        <a:t>Biologischer Anbau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 pitchFamily="2" charset="0"/>
                        </a:rPr>
                        <a:t>Herkunft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43525"/>
                  </a:ext>
                </a:extLst>
              </a:tr>
              <a:tr h="368960"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 pitchFamily="2" charset="0"/>
                        </a:rPr>
                        <a:t>Gesundheitsaspekt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600" b="1" dirty="0">
                          <a:latin typeface="Lexend" pitchFamily="2" charset="0"/>
                        </a:rPr>
                        <a:t>Saison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92967"/>
                  </a:ext>
                </a:extLst>
              </a:tr>
            </a:tbl>
          </a:graphicData>
        </a:graphic>
      </p:graphicFrame>
      <p:pic>
        <p:nvPicPr>
          <p:cNvPr id="4" name="Grafik 3">
            <a:extLst>
              <a:ext uri="{FF2B5EF4-FFF2-40B4-BE49-F238E27FC236}">
                <a16:creationId xmlns:a16="http://schemas.microsoft.com/office/drawing/2014/main" id="{D4F7C678-3959-0110-E003-32C61435B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18" y="1148166"/>
            <a:ext cx="4145992" cy="504790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53620C0-EDBC-B362-789B-778753A90EDB}"/>
              </a:ext>
            </a:extLst>
          </p:cNvPr>
          <p:cNvSpPr txBox="1"/>
          <p:nvPr/>
        </p:nvSpPr>
        <p:spPr>
          <a:xfrm>
            <a:off x="5152778" y="3589508"/>
            <a:ext cx="6586504" cy="27515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Warum ist das Schulbuffet oft teurer als die selbstgemachte Jause?</a:t>
            </a:r>
          </a:p>
          <a:p>
            <a:pPr marL="285750" marR="0" indent="-285750" algn="l" defTabSz="9144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AT" dirty="0">
                <a:latin typeface="Lexend" pitchFamily="2" charset="0"/>
              </a:rPr>
              <a:t>Warum werden nicht nur gesunde / saisonale / regionale Produkte verkauft?</a:t>
            </a:r>
          </a:p>
          <a:p>
            <a:pPr marL="285750" marR="0" indent="-285750" algn="l" defTabSz="9144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AT" dirty="0">
                <a:latin typeface="Lexend" pitchFamily="2" charset="0"/>
              </a:rPr>
              <a:t>Gibt es eine Kennzeichnung der Produkte (z. B. Herkunft, </a:t>
            </a:r>
            <a:r>
              <a:rPr lang="de-AT" dirty="0" err="1">
                <a:latin typeface="Lexend" pitchFamily="2" charset="0"/>
              </a:rPr>
              <a:t>bio</a:t>
            </a:r>
            <a:r>
              <a:rPr lang="de-AT" dirty="0">
                <a:latin typeface="Lexend" pitchFamily="2" charset="0"/>
              </a:rPr>
              <a:t>, saisonal)? Warum </a:t>
            </a:r>
            <a:r>
              <a:rPr lang="de-AT">
                <a:latin typeface="Lexend" pitchFamily="2" charset="0"/>
              </a:rPr>
              <a:t>könnte die </a:t>
            </a:r>
            <a:r>
              <a:rPr lang="de-AT" dirty="0">
                <a:latin typeface="Lexend" pitchFamily="2" charset="0"/>
              </a:rPr>
              <a:t>Kennzeichnung fehlen?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dirty="0">
                <a:latin typeface="Lexend" pitchFamily="2" charset="0"/>
              </a:rPr>
              <a:t>Wie kann das derzeitige Angebot beim Schulbuffet bewertet werden?</a:t>
            </a:r>
            <a:endParaRPr lang="de-AT" dirty="0">
              <a:latin typeface="Lexen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687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sz="1800" dirty="0"/>
          </a:p>
          <a:p>
            <a:pPr marL="0" indent="0">
              <a:buSzTx/>
              <a:buNone/>
            </a:pPr>
            <a:r>
              <a:rPr lang="de-AT" dirty="0"/>
              <a:t>F3, Preisliste Schulbuffet, Benjamin </a:t>
            </a:r>
            <a:r>
              <a:rPr lang="de-AT" dirty="0" err="1"/>
              <a:t>Skolik</a:t>
            </a:r>
            <a:r>
              <a:rPr lang="de-AT" dirty="0"/>
              <a:t> / Privataufnahme</a:t>
            </a:r>
          </a:p>
          <a:p>
            <a:pPr marL="0" indent="0">
              <a:buSzTx/>
              <a:buNone/>
            </a:pPr>
            <a:r>
              <a:rPr lang="de-AT" dirty="0"/>
              <a:t>F14, Top Markennamen 2023, Tobias Seifried / </a:t>
            </a:r>
            <a:r>
              <a:rPr lang="de-AT" dirty="0" err="1"/>
              <a:t>Leadersnet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F23, Portrait Lisa-Marie Fassl, Pia </a:t>
            </a:r>
            <a:r>
              <a:rPr lang="de-AT" dirty="0" err="1"/>
              <a:t>Clodi</a:t>
            </a:r>
            <a:r>
              <a:rPr lang="de-AT" dirty="0"/>
              <a:t> / </a:t>
            </a:r>
            <a:r>
              <a:rPr lang="de-AT" dirty="0" err="1"/>
              <a:t>Redbull</a:t>
            </a: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31</a:t>
            </a:fld>
            <a:endParaRPr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Impressum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Planspiel Obstsalat</a:t>
            </a:r>
            <a:r>
              <a:rPr lang="de-AT" sz="1200" dirty="0"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Von der Idee zum Startup.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8859035" cy="384177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0109676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B3048C-4E92-83F9-E684-C9D37FBDA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Planspiel Obstsalat </a:t>
            </a:r>
            <a:endParaRPr lang="de-AT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1E19B43-A466-AE73-A564-E23D56A13F52}"/>
              </a:ext>
            </a:extLst>
          </p:cNvPr>
          <p:cNvSpPr txBox="1"/>
          <p:nvPr/>
        </p:nvSpPr>
        <p:spPr>
          <a:xfrm>
            <a:off x="469790" y="1570259"/>
            <a:ext cx="10422500" cy="4893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Problemstellung</a:t>
            </a:r>
          </a:p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An deiner Schule soll es neben Cookies &amp; Co endlich auch einen gesunden Snack für zwischendurch geben. Dabei wurde von den </a:t>
            </a:r>
            <a:r>
              <a:rPr kumimoji="0" lang="de-AT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Schüler:innen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gefordert, dass es einmal wöchentlich einen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frischen Vitaminkick 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geben soll. Gemeinsam hat der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Schulgemeinschaftsausschuss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(SGA) daher festgelegt, dass in Zukunft ein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selbstgemachter Obstsalat 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angeboten werden soll. Dabei habt ihr, die Schüler:innen der WIN-Klasse, die einzigartige Möglichkeit, innerhalb von Kleingruppen individuelle Obstsalate selber zu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entwickeln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, einen eigenen Firmennamen zu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generieren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, das Produkt zu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präsentieren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und zu </a:t>
            </a:r>
            <a:r>
              <a:rPr kumimoji="0" lang="de-AT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verkosten</a:t>
            </a:r>
            <a:r>
              <a:rPr lang="de-AT" sz="2000" dirty="0">
                <a:latin typeface="Lexend"/>
              </a:rPr>
              <a:t>. </a:t>
            </a:r>
            <a:r>
              <a:rPr kumimoji="0" lang="de-AT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Am Ende soll der von einer Fachjury prämierte Obstsalat in das Produktsortiment der Schulkantine aufgenommen werden</a:t>
            </a:r>
            <a:r>
              <a:rPr lang="de-AT" sz="2000" dirty="0">
                <a:latin typeface="Lexend"/>
              </a:rPr>
              <a:t> und der Verkauf des gesunden Snacks einen Gewinn erzielen. </a:t>
            </a:r>
          </a:p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009942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516BBE-FB1C-DD27-2AD3-9AB10DF5B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Produktgestaltung 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9C6959-F0FB-6B0B-76CC-C7F225F32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8193810" cy="4379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Überlegt</a:t>
            </a:r>
            <a:r>
              <a:rPr lang="de-DE" sz="2400" dirty="0"/>
              <a:t> euch in Gruppen, wie euer Obstsalat aussehen soll.</a:t>
            </a:r>
          </a:p>
          <a:p>
            <a:endParaRPr lang="de-DE" sz="2400" dirty="0"/>
          </a:p>
          <a:p>
            <a:r>
              <a:rPr lang="de-DE" sz="2400" dirty="0"/>
              <a:t>Wie viel Budget soll für Zutaten aufgewendet werden? </a:t>
            </a:r>
          </a:p>
          <a:p>
            <a:endParaRPr lang="de-DE" sz="2400" dirty="0"/>
          </a:p>
          <a:p>
            <a:r>
              <a:rPr lang="de-DE" sz="2400" dirty="0"/>
              <a:t>Wie viel Budget soll in Werbemaßnahmen fließen?</a:t>
            </a:r>
          </a:p>
          <a:p>
            <a:endParaRPr lang="de-DE" sz="2400" dirty="0"/>
          </a:p>
          <a:p>
            <a:r>
              <a:rPr lang="de-DE" sz="2400" dirty="0"/>
              <a:t>Was ist das „Besondere“ (USP) an unserem Obstsalat? </a:t>
            </a:r>
          </a:p>
          <a:p>
            <a:endParaRPr lang="de-DE" sz="2400" dirty="0"/>
          </a:p>
          <a:p>
            <a:endParaRPr lang="de-AT" sz="2400" dirty="0"/>
          </a:p>
        </p:txBody>
      </p:sp>
      <p:pic>
        <p:nvPicPr>
          <p:cNvPr id="5" name="Grafik 4" descr="Obstschüssel mit einfarbiger Füllung">
            <a:extLst>
              <a:ext uri="{FF2B5EF4-FFF2-40B4-BE49-F238E27FC236}">
                <a16:creationId xmlns:a16="http://schemas.microsoft.com/office/drawing/2014/main" id="{9AD51A3B-D850-AF61-3485-F71C060D4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2546" y="4722125"/>
            <a:ext cx="1791269" cy="179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4184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516BBE-FB1C-DD27-2AD3-9AB10DF5B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Obstsorten 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9C6959-F0FB-6B0B-76CC-C7F225F32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704" y="1556887"/>
            <a:ext cx="11077747" cy="1212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dirty="0"/>
              <a:t>Link für </a:t>
            </a:r>
            <a:r>
              <a:rPr lang="de-DE" sz="2800" dirty="0" err="1"/>
              <a:t>wordcloud</a:t>
            </a:r>
            <a:r>
              <a:rPr lang="de-DE" sz="2800" dirty="0"/>
              <a:t>: www.mentimeter.com/de-DE/features/word-cloud </a:t>
            </a:r>
          </a:p>
        </p:txBody>
      </p:sp>
      <p:pic>
        <p:nvPicPr>
          <p:cNvPr id="5" name="Grafik 4" descr="Ein Bild, das Text, Screenshot, Quadrat, Muster enthält.&#10;&#10;KI-generierte Inhalte können fehlerhaft sein.">
            <a:extLst>
              <a:ext uri="{FF2B5EF4-FFF2-40B4-BE49-F238E27FC236}">
                <a16:creationId xmlns:a16="http://schemas.microsoft.com/office/drawing/2014/main" id="{1E2278DB-6051-3E6D-F427-F0B87D478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096" y="2264362"/>
            <a:ext cx="3244904" cy="4034497"/>
          </a:xfrm>
          <a:prstGeom prst="rect">
            <a:avLst/>
          </a:prstGeom>
        </p:spPr>
      </p:pic>
      <p:pic>
        <p:nvPicPr>
          <p:cNvPr id="4" name="Grafik 3" descr="Obstschüssel mit einfarbiger Füllung">
            <a:extLst>
              <a:ext uri="{FF2B5EF4-FFF2-40B4-BE49-F238E27FC236}">
                <a16:creationId xmlns:a16="http://schemas.microsoft.com/office/drawing/2014/main" id="{40303629-25A6-51A7-27DF-727B5D709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69182" y="4507590"/>
            <a:ext cx="1791269" cy="179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06998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Machen wir Gewinn? 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Portionsgröße, Kosten, Gewinn, …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Kostenkalkulation I </a:t>
            </a:r>
            <a:br>
              <a:rPr lang="de-DE" dirty="0"/>
            </a:br>
            <a:r>
              <a:rPr lang="de-DE" dirty="0"/>
              <a:t>(Portionsgröße) Monat: Oktober </a:t>
            </a:r>
            <a:endParaRPr lang="de-AT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10FC382-5B40-90A6-4D57-FF4D72E79D12}"/>
              </a:ext>
            </a:extLst>
          </p:cNvPr>
          <p:cNvSpPr txBox="1"/>
          <p:nvPr/>
        </p:nvSpPr>
        <p:spPr>
          <a:xfrm>
            <a:off x="554475" y="4853192"/>
            <a:ext cx="5755790" cy="1338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dirty="0">
                <a:latin typeface="Lexend"/>
              </a:rPr>
              <a:t>Gewicht/ Portion: 200 Gramm 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Portionen gesamt: 2900/200 = </a:t>
            </a:r>
            <a:r>
              <a:rPr lang="de-AT" dirty="0">
                <a:latin typeface="Lexend"/>
              </a:rPr>
              <a:t>14,5</a:t>
            </a:r>
            <a:r>
              <a:rPr kumimoji="0" lang="de-AT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Portionen </a:t>
            </a: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dirty="0">
                <a:latin typeface="Lexend"/>
              </a:rPr>
              <a:t>Mögliche verkaufte Portionen: 14 Portionen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  <p:pic>
        <p:nvPicPr>
          <p:cNvPr id="3" name="Grafik 2" descr="Obstschüssel mit einfarbiger Füllung">
            <a:extLst>
              <a:ext uri="{FF2B5EF4-FFF2-40B4-BE49-F238E27FC236}">
                <a16:creationId xmlns:a16="http://schemas.microsoft.com/office/drawing/2014/main" id="{46C513A3-5720-6366-6145-497827730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9471" y="4613210"/>
            <a:ext cx="1791269" cy="1791269"/>
          </a:xfrm>
          <a:prstGeom prst="rect">
            <a:avLst/>
          </a:prstGeom>
        </p:spPr>
      </p:pic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BA2B711-2BB3-8D59-6475-04517E63E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593372"/>
              </p:ext>
            </p:extLst>
          </p:nvPr>
        </p:nvGraphicFramePr>
        <p:xfrm>
          <a:off x="554475" y="1902283"/>
          <a:ext cx="11052066" cy="26539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2011">
                  <a:extLst>
                    <a:ext uri="{9D8B030D-6E8A-4147-A177-3AD203B41FA5}">
                      <a16:colId xmlns:a16="http://schemas.microsoft.com/office/drawing/2014/main" val="3507963834"/>
                    </a:ext>
                  </a:extLst>
                </a:gridCol>
                <a:gridCol w="1842011">
                  <a:extLst>
                    <a:ext uri="{9D8B030D-6E8A-4147-A177-3AD203B41FA5}">
                      <a16:colId xmlns:a16="http://schemas.microsoft.com/office/drawing/2014/main" val="403789978"/>
                    </a:ext>
                  </a:extLst>
                </a:gridCol>
                <a:gridCol w="2008394">
                  <a:extLst>
                    <a:ext uri="{9D8B030D-6E8A-4147-A177-3AD203B41FA5}">
                      <a16:colId xmlns:a16="http://schemas.microsoft.com/office/drawing/2014/main" val="849520913"/>
                    </a:ext>
                  </a:extLst>
                </a:gridCol>
                <a:gridCol w="1675628">
                  <a:extLst>
                    <a:ext uri="{9D8B030D-6E8A-4147-A177-3AD203B41FA5}">
                      <a16:colId xmlns:a16="http://schemas.microsoft.com/office/drawing/2014/main" val="49938222"/>
                    </a:ext>
                  </a:extLst>
                </a:gridCol>
                <a:gridCol w="1842011">
                  <a:extLst>
                    <a:ext uri="{9D8B030D-6E8A-4147-A177-3AD203B41FA5}">
                      <a16:colId xmlns:a16="http://schemas.microsoft.com/office/drawing/2014/main" val="3128662485"/>
                    </a:ext>
                  </a:extLst>
                </a:gridCol>
                <a:gridCol w="1842011">
                  <a:extLst>
                    <a:ext uri="{9D8B030D-6E8A-4147-A177-3AD203B41FA5}">
                      <a16:colId xmlns:a16="http://schemas.microsoft.com/office/drawing/2014/main" val="1772424767"/>
                    </a:ext>
                  </a:extLst>
                </a:gridCol>
              </a:tblGrid>
              <a:tr h="679129"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Obstsorte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Bio?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Gewicht in Gramm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Preis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Abzug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Kosten nach Abzug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6980260"/>
                  </a:ext>
                </a:extLst>
              </a:tr>
              <a:tr h="679129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„Ja! Natürlich Bananen“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Ja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1 000 g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2,49 €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2,49 €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945860"/>
                  </a:ext>
                </a:extLst>
              </a:tr>
              <a:tr h="679129"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„Wunderlinge Äpfel“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Ja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1 900 g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2,99 €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- 1 € </a:t>
                      </a:r>
                      <a:r>
                        <a:rPr lang="de-DE" sz="1600" dirty="0">
                          <a:latin typeface="Lexend" pitchFamily="2" charset="0"/>
                        </a:rPr>
                        <a:t>(Saison in Österreich)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>
                          <a:latin typeface="Lexend" pitchFamily="2" charset="0"/>
                        </a:rPr>
                        <a:t>1,99 €</a:t>
                      </a:r>
                      <a:endParaRPr lang="de-AT" sz="2000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547246"/>
                  </a:ext>
                </a:extLst>
              </a:tr>
              <a:tr h="550849"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>
                          <a:latin typeface="Lexend" pitchFamily="2" charset="0"/>
                        </a:rPr>
                        <a:t>GESAMT: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2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>
                    <a:solidFill>
                      <a:srgbClr val="A498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2 900 g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>
                    <a:solidFill>
                      <a:srgbClr val="A498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20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b="1" dirty="0">
                          <a:latin typeface="Lexend" pitchFamily="2" charset="0"/>
                        </a:rPr>
                        <a:t>4,48 €</a:t>
                      </a:r>
                      <a:endParaRPr lang="de-AT" sz="2000" b="1" dirty="0">
                        <a:latin typeface="Lexend" pitchFamily="2" charset="0"/>
                      </a:endParaRPr>
                    </a:p>
                  </a:txBody>
                  <a:tcPr>
                    <a:solidFill>
                      <a:srgbClr val="A498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472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851275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538AC-1B43-72A9-06FA-913A7755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Kostenkalkulation II </a:t>
            </a:r>
            <a:br>
              <a:rPr lang="de-DE" dirty="0"/>
            </a:br>
            <a:r>
              <a:rPr lang="de-DE" dirty="0"/>
              <a:t>(Preis)</a:t>
            </a:r>
            <a:endParaRPr lang="de-AT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1F01309-859A-94E0-CE13-41092E673A5B}"/>
              </a:ext>
            </a:extLst>
          </p:cNvPr>
          <p:cNvSpPr txBox="1"/>
          <p:nvPr/>
        </p:nvSpPr>
        <p:spPr>
          <a:xfrm>
            <a:off x="554476" y="4253449"/>
            <a:ext cx="9862930" cy="2252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de-AT" dirty="0">
                <a:latin typeface="Lexend"/>
              </a:rPr>
              <a:t>Mögliche verkaufte Portionen: 14 </a:t>
            </a:r>
            <a:endParaRPr kumimoji="0" lang="de-AT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  <a:p>
            <a:pPr>
              <a:lnSpc>
                <a:spcPct val="130000"/>
              </a:lnSpc>
            </a:pPr>
            <a:r>
              <a:rPr lang="de-AT" dirty="0">
                <a:latin typeface="Lexend"/>
              </a:rPr>
              <a:t>Herstellungskosten: z. B. Kosten Zutaten: 4,48 € (pro Portion: 4,48€/14 = 0,32 €)</a:t>
            </a:r>
          </a:p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dirty="0">
                <a:latin typeface="Lexend"/>
              </a:rPr>
              <a:t>Gemeinkosten: z. B. Werbungskosten 5,00 € (pro Portion: 5,00€/14 = 0,36 €)</a:t>
            </a:r>
          </a:p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dirty="0">
                <a:latin typeface="Lexend"/>
              </a:rPr>
              <a:t>Selbstkosten insgesamt: 4,48 € + 5,00 € = 9,48 €</a:t>
            </a:r>
          </a:p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dirty="0">
                <a:latin typeface="Lexend"/>
              </a:rPr>
              <a:t>Selbstkosten pro Portion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: 9,48€/14 = 0,68</a:t>
            </a:r>
            <a:r>
              <a:rPr lang="de-AT" dirty="0">
                <a:latin typeface="Lexend"/>
              </a:rPr>
              <a:t> €</a:t>
            </a:r>
            <a:r>
              <a:rPr kumimoji="0" lang="de-AT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sym typeface="Calibri"/>
              </a:rPr>
              <a:t> </a:t>
            </a:r>
          </a:p>
          <a:p>
            <a:pPr marL="0" marR="0" indent="0" algn="l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AT" dirty="0">
                <a:latin typeface="Lexend"/>
              </a:rPr>
              <a:t>Verkaufspreis je Portion: Selbstkosten + Gewinnaufschlag = 0,68€ + z. B. 0,32 € = </a:t>
            </a:r>
            <a:r>
              <a:rPr lang="de-AT" b="1" dirty="0">
                <a:latin typeface="Lexend"/>
              </a:rPr>
              <a:t>1 €</a:t>
            </a:r>
            <a:endParaRPr kumimoji="0" lang="de-AT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sym typeface="Calibri"/>
            </a:endParaRPr>
          </a:p>
        </p:txBody>
      </p:sp>
      <p:pic>
        <p:nvPicPr>
          <p:cNvPr id="9" name="Grafik 8" descr="Münzen Silhouette">
            <a:extLst>
              <a:ext uri="{FF2B5EF4-FFF2-40B4-BE49-F238E27FC236}">
                <a16:creationId xmlns:a16="http://schemas.microsoft.com/office/drawing/2014/main" id="{5F8EFB21-44E6-C190-2749-8D9C0BD80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8948" y="4526638"/>
            <a:ext cx="1404730" cy="1404730"/>
          </a:xfrm>
          <a:prstGeom prst="rect">
            <a:avLst/>
          </a:prstGeom>
        </p:spPr>
      </p:pic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A7C020E-F253-EEDB-D0A8-6D150AA2C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169261"/>
              </p:ext>
            </p:extLst>
          </p:nvPr>
        </p:nvGraphicFramePr>
        <p:xfrm>
          <a:off x="554476" y="1695335"/>
          <a:ext cx="11052066" cy="2417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2011">
                  <a:extLst>
                    <a:ext uri="{9D8B030D-6E8A-4147-A177-3AD203B41FA5}">
                      <a16:colId xmlns:a16="http://schemas.microsoft.com/office/drawing/2014/main" val="3507963834"/>
                    </a:ext>
                  </a:extLst>
                </a:gridCol>
                <a:gridCol w="1842011">
                  <a:extLst>
                    <a:ext uri="{9D8B030D-6E8A-4147-A177-3AD203B41FA5}">
                      <a16:colId xmlns:a16="http://schemas.microsoft.com/office/drawing/2014/main" val="403789978"/>
                    </a:ext>
                  </a:extLst>
                </a:gridCol>
                <a:gridCol w="2008394">
                  <a:extLst>
                    <a:ext uri="{9D8B030D-6E8A-4147-A177-3AD203B41FA5}">
                      <a16:colId xmlns:a16="http://schemas.microsoft.com/office/drawing/2014/main" val="849520913"/>
                    </a:ext>
                  </a:extLst>
                </a:gridCol>
                <a:gridCol w="1675628">
                  <a:extLst>
                    <a:ext uri="{9D8B030D-6E8A-4147-A177-3AD203B41FA5}">
                      <a16:colId xmlns:a16="http://schemas.microsoft.com/office/drawing/2014/main" val="49938222"/>
                    </a:ext>
                  </a:extLst>
                </a:gridCol>
                <a:gridCol w="1842011">
                  <a:extLst>
                    <a:ext uri="{9D8B030D-6E8A-4147-A177-3AD203B41FA5}">
                      <a16:colId xmlns:a16="http://schemas.microsoft.com/office/drawing/2014/main" val="3128662485"/>
                    </a:ext>
                  </a:extLst>
                </a:gridCol>
                <a:gridCol w="1842011">
                  <a:extLst>
                    <a:ext uri="{9D8B030D-6E8A-4147-A177-3AD203B41FA5}">
                      <a16:colId xmlns:a16="http://schemas.microsoft.com/office/drawing/2014/main" val="1772424767"/>
                    </a:ext>
                  </a:extLst>
                </a:gridCol>
              </a:tblGrid>
              <a:tr h="613412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Obstsorte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Bio?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Gewicht in Gramm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Preis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Abzug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Kosten nach Abzug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6980260"/>
                  </a:ext>
                </a:extLst>
              </a:tr>
              <a:tr h="613412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„Ja! Natürlich Bananen“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Ja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1 000 g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2,49 €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2,49 €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945860"/>
                  </a:ext>
                </a:extLst>
              </a:tr>
              <a:tr h="613412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„Wunderlinge Äpfel“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Ja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1 900 g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2,99 €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- 1 € </a:t>
                      </a:r>
                      <a:r>
                        <a:rPr lang="de-DE" sz="1400" dirty="0">
                          <a:latin typeface="Lexend" pitchFamily="2" charset="0"/>
                        </a:rPr>
                        <a:t>(Saison in Österreich)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Lexend" pitchFamily="2" charset="0"/>
                        </a:rPr>
                        <a:t>1,99 €</a:t>
                      </a:r>
                      <a:endParaRPr lang="de-AT" sz="1800" dirty="0">
                        <a:latin typeface="Lexend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547246"/>
                  </a:ext>
                </a:extLst>
              </a:tr>
              <a:tr h="497545"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latin typeface="Lexend" pitchFamily="2" charset="0"/>
                        </a:rPr>
                        <a:t>GESAMT: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2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2 900 g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sz="1800" b="1" dirty="0">
                        <a:latin typeface="Lexend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Lexend" pitchFamily="2" charset="0"/>
                        </a:rPr>
                        <a:t>4,48 €</a:t>
                      </a:r>
                      <a:endParaRPr lang="de-AT" sz="1800" b="1" dirty="0">
                        <a:latin typeface="Lexend" pitchFamily="2" charset="0"/>
                      </a:endParaRPr>
                    </a:p>
                  </a:txBody>
                  <a:tcPr>
                    <a:solidFill>
                      <a:srgbClr val="A498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472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78014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FE5342-7ABD-4F19-8BE6-8A872A8C2DE7}">
  <ds:schemaRefs>
    <ds:schemaRef ds:uri="698a1803-52f3-4d4f-bff9-093c0d5dc281"/>
    <ds:schemaRef ds:uri="http://purl.org/dc/dcmitype/"/>
    <ds:schemaRef ds:uri="http://schemas.microsoft.com/office/infopath/2007/PartnerControls"/>
    <ds:schemaRef ds:uri="http://purl.org/dc/terms/"/>
    <ds:schemaRef ds:uri="f799415d-695a-4815-bd71-e216a568b99c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B193CC1-B0BF-4675-862C-80BCE3AF23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2041</Words>
  <Application>Microsoft Office PowerPoint</Application>
  <PresentationFormat>Breitbild</PresentationFormat>
  <Paragraphs>268</Paragraphs>
  <Slides>32</Slides>
  <Notes>14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9" baseType="lpstr">
      <vt:lpstr>Arial</vt:lpstr>
      <vt:lpstr>Calibri</vt:lpstr>
      <vt:lpstr>Lexend</vt:lpstr>
      <vt:lpstr>Lexend ExtraBold</vt:lpstr>
      <vt:lpstr>Lexend SemiBold</vt:lpstr>
      <vt:lpstr>Wingdings</vt:lpstr>
      <vt:lpstr>1_Office</vt:lpstr>
      <vt:lpstr>Los  Geht’s!</vt:lpstr>
      <vt:lpstr>Start Planspiel </vt:lpstr>
      <vt:lpstr>Marktanalyse Schulbuffet</vt:lpstr>
      <vt:lpstr>Planspiel Obstsalat </vt:lpstr>
      <vt:lpstr>Produktgestaltung </vt:lpstr>
      <vt:lpstr>Obstsorten </vt:lpstr>
      <vt:lpstr>Machen wir Gewinn? </vt:lpstr>
      <vt:lpstr>Kostenkalkulation I  (Portionsgröße) Monat: Oktober </vt:lpstr>
      <vt:lpstr>Kostenkalkulation II  (Preis)</vt:lpstr>
      <vt:lpstr>Kostenkalkulation III  (Gewinn)</vt:lpstr>
      <vt:lpstr>Unser Slogan </vt:lpstr>
      <vt:lpstr>Die 5 „Slogan-gebote“ </vt:lpstr>
      <vt:lpstr>Beliebte Werbeslogans in Österreich</vt:lpstr>
      <vt:lpstr>Top-Marken in Österreich 2024 </vt:lpstr>
      <vt:lpstr>Werbeslogan – ausgewählte Stilmittel I  Alliteration  </vt:lpstr>
      <vt:lpstr>Werbeslogan – ausgewählte Stilmittel II  Metapher  </vt:lpstr>
      <vt:lpstr>Werbeslogan – ausgewählte Stilmittel III Antithese </vt:lpstr>
      <vt:lpstr>Werbeslogan – ausgewählte Stilmittel IV Rhetorische Frage  </vt:lpstr>
      <vt:lpstr>Werbeslogan – ausgewählte Stilmittel V Superlative   </vt:lpstr>
      <vt:lpstr>Werbeslogan – ausgewählte Stilmittel VI REIM </vt:lpstr>
      <vt:lpstr>How to Pitch? </vt:lpstr>
      <vt:lpstr> Präsentation: 2 Minuten voller Vitamine  </vt:lpstr>
      <vt:lpstr>How to pitch  mit lisa-Marie Fassl  </vt:lpstr>
      <vt:lpstr>Leitfragen anschließend an den Pitch</vt:lpstr>
      <vt:lpstr>Tag der Abrechnung </vt:lpstr>
      <vt:lpstr>Am Schulfest</vt:lpstr>
      <vt:lpstr>Tag der Abrechnung: Was passiert mit dem Gewinn?</vt:lpstr>
      <vt:lpstr>Daumen hoch? </vt:lpstr>
      <vt:lpstr>Feedback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5</cp:revision>
  <dcterms:modified xsi:type="dcterms:W3CDTF">2025-09-02T16:22:12Z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